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autoCompressPictures="0">
  <p:sldMasterIdLst>
    <p:sldMasterId id="2147483699" r:id="rId1"/>
  </p:sldMasterIdLst>
  <p:notesMasterIdLst>
    <p:notesMasterId r:id="rId19"/>
  </p:notesMasterIdLst>
  <p:handoutMasterIdLst>
    <p:handoutMasterId r:id="rId20"/>
  </p:handoutMasterIdLst>
  <p:sldIdLst>
    <p:sldId id="256" r:id="rId2"/>
    <p:sldId id="258" r:id="rId3"/>
    <p:sldId id="259" r:id="rId4"/>
    <p:sldId id="261" r:id="rId5"/>
    <p:sldId id="262" r:id="rId6"/>
    <p:sldId id="263" r:id="rId7"/>
    <p:sldId id="266" r:id="rId8"/>
    <p:sldId id="267" r:id="rId9"/>
    <p:sldId id="268" r:id="rId10"/>
    <p:sldId id="276" r:id="rId11"/>
    <p:sldId id="282" r:id="rId12"/>
    <p:sldId id="279" r:id="rId13"/>
    <p:sldId id="280" r:id="rId14"/>
    <p:sldId id="281" r:id="rId15"/>
    <p:sldId id="285" r:id="rId16"/>
    <p:sldId id="299" r:id="rId17"/>
    <p:sldId id="300"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90909"/>
  </p:normalViewPr>
  <p:slideViewPr>
    <p:cSldViewPr>
      <p:cViewPr varScale="1">
        <p:scale>
          <a:sx n="103" d="100"/>
          <a:sy n="103" d="100"/>
        </p:scale>
        <p:origin x="89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082" name="Rectangle 2">
            <a:extLst>
              <a:ext uri="{FF2B5EF4-FFF2-40B4-BE49-F238E27FC236}">
                <a16:creationId xmlns:a16="http://schemas.microsoft.com/office/drawing/2014/main" id="{E126B324-9E9E-6E82-11A4-554F226AD0CD}"/>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zh-TW"/>
          </a:p>
        </p:txBody>
      </p:sp>
      <p:sp>
        <p:nvSpPr>
          <p:cNvPr id="174083" name="Rectangle 3">
            <a:extLst>
              <a:ext uri="{FF2B5EF4-FFF2-40B4-BE49-F238E27FC236}">
                <a16:creationId xmlns:a16="http://schemas.microsoft.com/office/drawing/2014/main" id="{686D7C47-F854-94EB-2E6C-E0687E821B7C}"/>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zh-TW"/>
          </a:p>
        </p:txBody>
      </p:sp>
      <p:sp>
        <p:nvSpPr>
          <p:cNvPr id="174084" name="Rectangle 4">
            <a:extLst>
              <a:ext uri="{FF2B5EF4-FFF2-40B4-BE49-F238E27FC236}">
                <a16:creationId xmlns:a16="http://schemas.microsoft.com/office/drawing/2014/main" id="{568556DD-2268-AB15-F0EC-D078D3C176A9}"/>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zh-TW"/>
          </a:p>
        </p:txBody>
      </p:sp>
      <p:sp>
        <p:nvSpPr>
          <p:cNvPr id="174085" name="Rectangle 5">
            <a:extLst>
              <a:ext uri="{FF2B5EF4-FFF2-40B4-BE49-F238E27FC236}">
                <a16:creationId xmlns:a16="http://schemas.microsoft.com/office/drawing/2014/main" id="{E27F61D2-39AD-600C-D1EC-5EB27A8C621F}"/>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486CA86C-A163-3A45-B97F-2149B60BF379}" type="slidenum">
              <a:rPr lang="zh-TW" altLang="en-US"/>
              <a:pPr/>
              <a:t>‹#›</a:t>
            </a:fld>
            <a:endParaRPr lang="en-US" altLang="zh-TW"/>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2034" name="Rectangle 2">
            <a:extLst>
              <a:ext uri="{FF2B5EF4-FFF2-40B4-BE49-F238E27FC236}">
                <a16:creationId xmlns:a16="http://schemas.microsoft.com/office/drawing/2014/main" id="{865F270E-F231-70D6-1AB2-3EBCB7B94261}"/>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zh-TW"/>
          </a:p>
        </p:txBody>
      </p:sp>
      <p:sp>
        <p:nvSpPr>
          <p:cNvPr id="172035" name="Rectangle 3">
            <a:extLst>
              <a:ext uri="{FF2B5EF4-FFF2-40B4-BE49-F238E27FC236}">
                <a16:creationId xmlns:a16="http://schemas.microsoft.com/office/drawing/2014/main" id="{0A813FAC-184B-EF9B-8586-3573683CB7E0}"/>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zh-TW"/>
          </a:p>
        </p:txBody>
      </p:sp>
      <p:sp>
        <p:nvSpPr>
          <p:cNvPr id="172036" name="Rectangle 4">
            <a:extLst>
              <a:ext uri="{FF2B5EF4-FFF2-40B4-BE49-F238E27FC236}">
                <a16:creationId xmlns:a16="http://schemas.microsoft.com/office/drawing/2014/main" id="{5B9743CA-FE7D-EDCE-95FF-3ACC9E5CF0F5}"/>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2037" name="Rectangle 5">
            <a:extLst>
              <a:ext uri="{FF2B5EF4-FFF2-40B4-BE49-F238E27FC236}">
                <a16:creationId xmlns:a16="http://schemas.microsoft.com/office/drawing/2014/main" id="{AD041F00-7473-4F8E-E70E-9ADD318B7F17}"/>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72038" name="Rectangle 6">
            <a:extLst>
              <a:ext uri="{FF2B5EF4-FFF2-40B4-BE49-F238E27FC236}">
                <a16:creationId xmlns:a16="http://schemas.microsoft.com/office/drawing/2014/main" id="{AF911210-B39D-AEC3-7C62-67476AC5440F}"/>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zh-TW"/>
          </a:p>
        </p:txBody>
      </p:sp>
      <p:sp>
        <p:nvSpPr>
          <p:cNvPr id="172039" name="Rectangle 7">
            <a:extLst>
              <a:ext uri="{FF2B5EF4-FFF2-40B4-BE49-F238E27FC236}">
                <a16:creationId xmlns:a16="http://schemas.microsoft.com/office/drawing/2014/main" id="{27803291-DFFA-1A26-F960-3A04F7D00EA7}"/>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13CA4F7E-3F3E-1544-9477-7A28817D4350}" type="slidenum">
              <a:rPr lang="zh-TW" altLang="en-US"/>
              <a:pPr/>
              <a:t>‹#›</a:t>
            </a:fld>
            <a:endParaRPr lang="en-US" altLang="zh-TW"/>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Arial" panose="020B0604020202020204" pitchFamily="34" charset="0"/>
        <a:ea typeface="新細明體" panose="02020500000000000000" pitchFamily="18" charset="-120"/>
        <a:cs typeface="+mn-cs"/>
      </a:defRPr>
    </a:lvl1pPr>
    <a:lvl2pPr marL="457200" algn="l" rtl="0" fontAlgn="base">
      <a:spcBef>
        <a:spcPct val="30000"/>
      </a:spcBef>
      <a:spcAft>
        <a:spcPct val="0"/>
      </a:spcAft>
      <a:defRPr kumimoji="1" sz="1200" kern="1200">
        <a:solidFill>
          <a:schemeClr val="tx1"/>
        </a:solidFill>
        <a:latin typeface="Arial" panose="020B0604020202020204" pitchFamily="34" charset="0"/>
        <a:ea typeface="新細明體" panose="02020500000000000000" pitchFamily="18" charset="-120"/>
        <a:cs typeface="+mn-cs"/>
      </a:defRPr>
    </a:lvl2pPr>
    <a:lvl3pPr marL="914400" algn="l" rtl="0" fontAlgn="base">
      <a:spcBef>
        <a:spcPct val="30000"/>
      </a:spcBef>
      <a:spcAft>
        <a:spcPct val="0"/>
      </a:spcAft>
      <a:defRPr kumimoji="1" sz="1200" kern="1200">
        <a:solidFill>
          <a:schemeClr val="tx1"/>
        </a:solidFill>
        <a:latin typeface="Arial" panose="020B0604020202020204" pitchFamily="34" charset="0"/>
        <a:ea typeface="新細明體" panose="02020500000000000000" pitchFamily="18" charset="-120"/>
        <a:cs typeface="+mn-cs"/>
      </a:defRPr>
    </a:lvl3pPr>
    <a:lvl4pPr marL="1371600" algn="l" rtl="0" fontAlgn="base">
      <a:spcBef>
        <a:spcPct val="30000"/>
      </a:spcBef>
      <a:spcAft>
        <a:spcPct val="0"/>
      </a:spcAft>
      <a:defRPr kumimoji="1" sz="1200" kern="1200">
        <a:solidFill>
          <a:schemeClr val="tx1"/>
        </a:solidFill>
        <a:latin typeface="Arial" panose="020B0604020202020204" pitchFamily="34" charset="0"/>
        <a:ea typeface="新細明體" panose="02020500000000000000" pitchFamily="18" charset="-120"/>
        <a:cs typeface="+mn-cs"/>
      </a:defRPr>
    </a:lvl4pPr>
    <a:lvl5pPr marL="1828800" algn="l" rtl="0" fontAlgn="base">
      <a:spcBef>
        <a:spcPct val="30000"/>
      </a:spcBef>
      <a:spcAft>
        <a:spcPct val="0"/>
      </a:spcAft>
      <a:defRPr kumimoji="1" sz="1200" kern="1200">
        <a:solidFill>
          <a:schemeClr val="tx1"/>
        </a:solidFill>
        <a:latin typeface="Arial" panose="020B0604020202020204" pitchFamily="34" charset="0"/>
        <a:ea typeface="新細明體" panose="02020500000000000000"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GB"/>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endParaRPr lang="en-US" altLang="zh-TW"/>
          </a:p>
        </p:txBody>
      </p:sp>
      <p:sp>
        <p:nvSpPr>
          <p:cNvPr id="5"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D30D18F2-3AA6-6742-A741-383D83CA6D3F}" type="slidenum">
              <a:rPr lang="zh-TW" altLang="en-US" smtClean="0"/>
              <a:pPr/>
              <a:t>‹#›</a:t>
            </a:fld>
            <a:endParaRPr lang="en-US" altLang="zh-TW"/>
          </a:p>
        </p:txBody>
      </p:sp>
    </p:spTree>
    <p:extLst>
      <p:ext uri="{BB962C8B-B14F-4D97-AF65-F5344CB8AC3E}">
        <p14:creationId xmlns:p14="http://schemas.microsoft.com/office/powerpoint/2010/main" val="2968644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3"/>
          <p:cNvSpPr>
            <a:spLocks noGrp="1"/>
          </p:cNvSpPr>
          <p:nvPr>
            <p:ph type="dt" sz="half" idx="10"/>
          </p:nvPr>
        </p:nvSpPr>
        <p:spPr/>
        <p:txBody>
          <a:bodyPr/>
          <a:lstStyle/>
          <a:p>
            <a:endParaRPr lang="en-US" altLang="zh-TW"/>
          </a:p>
        </p:txBody>
      </p:sp>
      <p:sp>
        <p:nvSpPr>
          <p:cNvPr id="5"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25A2A76A-A360-9C49-B2CC-C6F4C4E7FB1F}" type="slidenum">
              <a:rPr lang="zh-TW" altLang="en-US" smtClean="0"/>
              <a:pPr/>
              <a:t>‹#›</a:t>
            </a:fld>
            <a:endParaRPr lang="en-US" altLang="zh-TW"/>
          </a:p>
        </p:txBody>
      </p:sp>
    </p:spTree>
    <p:extLst>
      <p:ext uri="{BB962C8B-B14F-4D97-AF65-F5344CB8AC3E}">
        <p14:creationId xmlns:p14="http://schemas.microsoft.com/office/powerpoint/2010/main" val="1390063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endParaRPr lang="en-US" altLang="zh-TW"/>
          </a:p>
        </p:txBody>
      </p:sp>
      <p:sp>
        <p:nvSpPr>
          <p:cNvPr id="5"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02A4F7DA-88CA-E943-94D7-57BDCFEEAB86}" type="slidenum">
              <a:rPr lang="zh-TW" altLang="en-US" smtClean="0"/>
              <a:pPr/>
              <a:t>‹#›</a:t>
            </a:fld>
            <a:endParaRPr lang="en-US" altLang="zh-TW"/>
          </a:p>
        </p:txBody>
      </p:sp>
    </p:spTree>
    <p:extLst>
      <p:ext uri="{BB962C8B-B14F-4D97-AF65-F5344CB8AC3E}">
        <p14:creationId xmlns:p14="http://schemas.microsoft.com/office/powerpoint/2010/main" val="1880532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endParaRPr lang="en-US" altLang="zh-TW"/>
          </a:p>
        </p:txBody>
      </p:sp>
      <p:sp>
        <p:nvSpPr>
          <p:cNvPr id="6" name="Footer Placeholder 5"/>
          <p:cNvSpPr>
            <a:spLocks noGrp="1"/>
          </p:cNvSpPr>
          <p:nvPr>
            <p:ph type="ftr" sz="quarter" idx="11"/>
          </p:nvPr>
        </p:nvSpPr>
        <p:spPr/>
        <p:txBody>
          <a:bodyPr/>
          <a:lstStyle/>
          <a:p>
            <a:endParaRPr lang="en-US" altLang="zh-TW"/>
          </a:p>
        </p:txBody>
      </p:sp>
      <p:sp>
        <p:nvSpPr>
          <p:cNvPr id="7" name="Slide Number Placeholder 6"/>
          <p:cNvSpPr>
            <a:spLocks noGrp="1"/>
          </p:cNvSpPr>
          <p:nvPr>
            <p:ph type="sldNum" sz="quarter" idx="12"/>
          </p:nvPr>
        </p:nvSpPr>
        <p:spPr/>
        <p:txBody>
          <a:bodyPr/>
          <a:lstStyle/>
          <a:p>
            <a:fld id="{E56A83BA-B419-6F42-AA84-AB96BE4F5B68}" type="slidenum">
              <a:rPr lang="zh-TW" altLang="en-US" smtClean="0"/>
              <a:pPr/>
              <a:t>‹#›</a:t>
            </a:fld>
            <a:endParaRPr lang="en-US" altLang="zh-TW"/>
          </a:p>
        </p:txBody>
      </p:sp>
    </p:spTree>
    <p:extLst>
      <p:ext uri="{BB962C8B-B14F-4D97-AF65-F5344CB8AC3E}">
        <p14:creationId xmlns:p14="http://schemas.microsoft.com/office/powerpoint/2010/main" val="1294028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endParaRPr lang="en-US" altLang="zh-TW"/>
          </a:p>
        </p:txBody>
      </p:sp>
      <p:sp>
        <p:nvSpPr>
          <p:cNvPr id="8" name="Footer Placeholder 7"/>
          <p:cNvSpPr>
            <a:spLocks noGrp="1"/>
          </p:cNvSpPr>
          <p:nvPr>
            <p:ph type="ftr" sz="quarter" idx="11"/>
          </p:nvPr>
        </p:nvSpPr>
        <p:spPr/>
        <p:txBody>
          <a:bodyPr/>
          <a:lstStyle/>
          <a:p>
            <a:endParaRPr lang="en-US" altLang="zh-TW"/>
          </a:p>
        </p:txBody>
      </p:sp>
      <p:sp>
        <p:nvSpPr>
          <p:cNvPr id="9" name="Slide Number Placeholder 8"/>
          <p:cNvSpPr>
            <a:spLocks noGrp="1"/>
          </p:cNvSpPr>
          <p:nvPr>
            <p:ph type="sldNum" sz="quarter" idx="12"/>
          </p:nvPr>
        </p:nvSpPr>
        <p:spPr/>
        <p:txBody>
          <a:bodyPr/>
          <a:lstStyle/>
          <a:p>
            <a:fld id="{E7842AAC-DE17-F645-B93D-06F96B1A2F59}" type="slidenum">
              <a:rPr lang="zh-TW" altLang="en-US" smtClean="0"/>
              <a:pPr/>
              <a:t>‹#›</a:t>
            </a:fld>
            <a:endParaRPr lang="en-US" altLang="zh-TW"/>
          </a:p>
        </p:txBody>
      </p:sp>
    </p:spTree>
    <p:extLst>
      <p:ext uri="{BB962C8B-B14F-4D97-AF65-F5344CB8AC3E}">
        <p14:creationId xmlns:p14="http://schemas.microsoft.com/office/powerpoint/2010/main" val="3027542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7" name="Date Placeholder 2"/>
          <p:cNvSpPr>
            <a:spLocks noGrp="1"/>
          </p:cNvSpPr>
          <p:nvPr>
            <p:ph type="dt" sz="half" idx="10"/>
          </p:nvPr>
        </p:nvSpPr>
        <p:spPr/>
        <p:txBody>
          <a:bodyPr/>
          <a:lstStyle/>
          <a:p>
            <a:endParaRPr lang="en-US" altLang="zh-TW"/>
          </a:p>
        </p:txBody>
      </p:sp>
      <p:sp>
        <p:nvSpPr>
          <p:cNvPr id="5" name="Footer Placeholder 3"/>
          <p:cNvSpPr>
            <a:spLocks noGrp="1"/>
          </p:cNvSpPr>
          <p:nvPr>
            <p:ph type="ftr" sz="quarter" idx="11"/>
          </p:nvPr>
        </p:nvSpPr>
        <p:spPr/>
        <p:txBody>
          <a:bodyPr/>
          <a:lstStyle/>
          <a:p>
            <a:endParaRPr lang="en-US" altLang="zh-TW"/>
          </a:p>
        </p:txBody>
      </p:sp>
      <p:sp>
        <p:nvSpPr>
          <p:cNvPr id="6" name="Slide Number Placeholder 4"/>
          <p:cNvSpPr>
            <a:spLocks noGrp="1"/>
          </p:cNvSpPr>
          <p:nvPr>
            <p:ph type="sldNum" sz="quarter" idx="12"/>
          </p:nvPr>
        </p:nvSpPr>
        <p:spPr/>
        <p:txBody>
          <a:bodyPr/>
          <a:lstStyle/>
          <a:p>
            <a:fld id="{5484F0B9-9A6D-4346-B258-DA7FC5760381}" type="slidenum">
              <a:rPr lang="zh-TW" altLang="en-US" smtClean="0"/>
              <a:pPr/>
              <a:t>‹#›</a:t>
            </a:fld>
            <a:endParaRPr lang="en-US" altLang="zh-TW"/>
          </a:p>
        </p:txBody>
      </p:sp>
    </p:spTree>
    <p:extLst>
      <p:ext uri="{BB962C8B-B14F-4D97-AF65-F5344CB8AC3E}">
        <p14:creationId xmlns:p14="http://schemas.microsoft.com/office/powerpoint/2010/main" val="2033733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endParaRPr lang="en-US" altLang="zh-TW"/>
          </a:p>
        </p:txBody>
      </p:sp>
      <p:sp>
        <p:nvSpPr>
          <p:cNvPr id="5" name="Footer Placeholder 2"/>
          <p:cNvSpPr>
            <a:spLocks noGrp="1"/>
          </p:cNvSpPr>
          <p:nvPr>
            <p:ph type="ftr" sz="quarter" idx="11"/>
          </p:nvPr>
        </p:nvSpPr>
        <p:spPr/>
        <p:txBody>
          <a:bodyPr/>
          <a:lstStyle/>
          <a:p>
            <a:endParaRPr lang="en-US" altLang="zh-TW"/>
          </a:p>
        </p:txBody>
      </p:sp>
      <p:sp>
        <p:nvSpPr>
          <p:cNvPr id="6" name="Slide Number Placeholder 3"/>
          <p:cNvSpPr>
            <a:spLocks noGrp="1"/>
          </p:cNvSpPr>
          <p:nvPr>
            <p:ph type="sldNum" sz="quarter" idx="12"/>
          </p:nvPr>
        </p:nvSpPr>
        <p:spPr/>
        <p:txBody>
          <a:bodyPr/>
          <a:lstStyle/>
          <a:p>
            <a:fld id="{39ACA7CE-F55A-A741-8693-C4E41BF75D05}" type="slidenum">
              <a:rPr lang="zh-TW" altLang="en-US" smtClean="0"/>
              <a:pPr/>
              <a:t>‹#›</a:t>
            </a:fld>
            <a:endParaRPr lang="en-US" altLang="zh-TW"/>
          </a:p>
        </p:txBody>
      </p:sp>
    </p:spTree>
    <p:extLst>
      <p:ext uri="{BB962C8B-B14F-4D97-AF65-F5344CB8AC3E}">
        <p14:creationId xmlns:p14="http://schemas.microsoft.com/office/powerpoint/2010/main" val="602203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GB"/>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7" name="Date Placeholder 4"/>
          <p:cNvSpPr>
            <a:spLocks noGrp="1"/>
          </p:cNvSpPr>
          <p:nvPr>
            <p:ph type="dt" sz="half" idx="10"/>
          </p:nvPr>
        </p:nvSpPr>
        <p:spPr/>
        <p:txBody>
          <a:bodyPr/>
          <a:lstStyle/>
          <a:p>
            <a:endParaRPr lang="en-US" altLang="zh-TW"/>
          </a:p>
        </p:txBody>
      </p:sp>
      <p:sp>
        <p:nvSpPr>
          <p:cNvPr id="5" name="Footer Placeholder 5"/>
          <p:cNvSpPr>
            <a:spLocks noGrp="1"/>
          </p:cNvSpPr>
          <p:nvPr>
            <p:ph type="ftr" sz="quarter" idx="11"/>
          </p:nvPr>
        </p:nvSpPr>
        <p:spPr/>
        <p:txBody>
          <a:bodyPr/>
          <a:lstStyle/>
          <a:p>
            <a:endParaRPr lang="en-US" altLang="zh-TW"/>
          </a:p>
        </p:txBody>
      </p:sp>
      <p:sp>
        <p:nvSpPr>
          <p:cNvPr id="6" name="Slide Number Placeholder 6"/>
          <p:cNvSpPr>
            <a:spLocks noGrp="1"/>
          </p:cNvSpPr>
          <p:nvPr>
            <p:ph type="sldNum" sz="quarter" idx="12"/>
          </p:nvPr>
        </p:nvSpPr>
        <p:spPr/>
        <p:txBody>
          <a:bodyPr/>
          <a:lstStyle/>
          <a:p>
            <a:fld id="{20EB4E55-2F39-854E-920B-DFD03035DBAB}" type="slidenum">
              <a:rPr lang="zh-TW" altLang="en-US" smtClean="0"/>
              <a:pPr/>
              <a:t>‹#›</a:t>
            </a:fld>
            <a:endParaRPr lang="en-US" altLang="zh-TW"/>
          </a:p>
        </p:txBody>
      </p:sp>
    </p:spTree>
    <p:extLst>
      <p:ext uri="{BB962C8B-B14F-4D97-AF65-F5344CB8AC3E}">
        <p14:creationId xmlns:p14="http://schemas.microsoft.com/office/powerpoint/2010/main" val="310357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endParaRPr lang="en-US" altLang="zh-TW"/>
          </a:p>
        </p:txBody>
      </p:sp>
      <p:sp>
        <p:nvSpPr>
          <p:cNvPr id="6" name="Footer Placeholder 5"/>
          <p:cNvSpPr>
            <a:spLocks noGrp="1"/>
          </p:cNvSpPr>
          <p:nvPr>
            <p:ph type="ftr" sz="quarter" idx="11"/>
          </p:nvPr>
        </p:nvSpPr>
        <p:spPr/>
        <p:txBody>
          <a:bodyPr/>
          <a:lstStyle/>
          <a:p>
            <a:endParaRPr lang="en-US" altLang="zh-TW"/>
          </a:p>
        </p:txBody>
      </p:sp>
      <p:sp>
        <p:nvSpPr>
          <p:cNvPr id="7" name="Slide Number Placeholder 6"/>
          <p:cNvSpPr>
            <a:spLocks noGrp="1"/>
          </p:cNvSpPr>
          <p:nvPr>
            <p:ph type="sldNum" sz="quarter" idx="12"/>
          </p:nvPr>
        </p:nvSpPr>
        <p:spPr/>
        <p:txBody>
          <a:bodyPr/>
          <a:lstStyle/>
          <a:p>
            <a:fld id="{CE78F49C-EAA3-1244-B202-37A0EBB56CF8}" type="slidenum">
              <a:rPr lang="zh-TW" altLang="en-US" smtClean="0"/>
              <a:pPr/>
              <a:t>‹#›</a:t>
            </a:fld>
            <a:endParaRPr lang="en-US" altLang="zh-TW"/>
          </a:p>
        </p:txBody>
      </p:sp>
    </p:spTree>
    <p:extLst>
      <p:ext uri="{BB962C8B-B14F-4D97-AF65-F5344CB8AC3E}">
        <p14:creationId xmlns:p14="http://schemas.microsoft.com/office/powerpoint/2010/main" val="3089268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endParaRPr lang="en-US" altLang="zh-TW"/>
          </a:p>
        </p:txBody>
      </p:sp>
      <p:sp>
        <p:nvSpPr>
          <p:cNvPr id="6" name="Footer Placeholder 5"/>
          <p:cNvSpPr>
            <a:spLocks noGrp="1"/>
          </p:cNvSpPr>
          <p:nvPr>
            <p:ph type="ftr" sz="quarter" idx="11"/>
          </p:nvPr>
        </p:nvSpPr>
        <p:spPr/>
        <p:txBody>
          <a:bodyPr/>
          <a:lstStyle/>
          <a:p>
            <a:endParaRPr lang="en-US" altLang="zh-TW"/>
          </a:p>
        </p:txBody>
      </p:sp>
      <p:sp>
        <p:nvSpPr>
          <p:cNvPr id="7" name="Slide Number Placeholder 6"/>
          <p:cNvSpPr>
            <a:spLocks noGrp="1"/>
          </p:cNvSpPr>
          <p:nvPr>
            <p:ph type="sldNum" sz="quarter" idx="12"/>
          </p:nvPr>
        </p:nvSpPr>
        <p:spPr/>
        <p:txBody>
          <a:bodyPr/>
          <a:lstStyle/>
          <a:p>
            <a:fld id="{2AFABD07-E2A9-5642-AB8B-DA0F691C2E6B}" type="slidenum">
              <a:rPr lang="zh-TW" altLang="en-US" smtClean="0"/>
              <a:pPr/>
              <a:t>‹#›</a:t>
            </a:fld>
            <a:endParaRPr lang="en-US" altLang="zh-TW"/>
          </a:p>
        </p:txBody>
      </p:sp>
    </p:spTree>
    <p:extLst>
      <p:ext uri="{BB962C8B-B14F-4D97-AF65-F5344CB8AC3E}">
        <p14:creationId xmlns:p14="http://schemas.microsoft.com/office/powerpoint/2010/main" val="297542085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GB"/>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4" name="Date Placeholder 3"/>
          <p:cNvSpPr>
            <a:spLocks noGrp="1"/>
          </p:cNvSpPr>
          <p:nvPr>
            <p:ph type="dt" sz="half" idx="10"/>
          </p:nvPr>
        </p:nvSpPr>
        <p:spPr/>
        <p:txBody>
          <a:bodyPr/>
          <a:lstStyle/>
          <a:p>
            <a:endParaRPr lang="en-US" altLang="zh-TW"/>
          </a:p>
        </p:txBody>
      </p:sp>
      <p:sp>
        <p:nvSpPr>
          <p:cNvPr id="5"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2AFABD07-E2A9-5642-AB8B-DA0F691C2E6B}" type="slidenum">
              <a:rPr lang="zh-TW" altLang="en-US" smtClean="0"/>
              <a:pPr/>
              <a:t>‹#›</a:t>
            </a:fld>
            <a:endParaRPr lang="en-US" altLang="zh-TW"/>
          </a:p>
        </p:txBody>
      </p:sp>
    </p:spTree>
    <p:extLst>
      <p:ext uri="{BB962C8B-B14F-4D97-AF65-F5344CB8AC3E}">
        <p14:creationId xmlns:p14="http://schemas.microsoft.com/office/powerpoint/2010/main" val="2244474052"/>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GB"/>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GB"/>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4" name="Date Placeholder 3"/>
          <p:cNvSpPr>
            <a:spLocks noGrp="1"/>
          </p:cNvSpPr>
          <p:nvPr>
            <p:ph type="dt" sz="half" idx="10"/>
          </p:nvPr>
        </p:nvSpPr>
        <p:spPr/>
        <p:txBody>
          <a:bodyPr/>
          <a:lstStyle/>
          <a:p>
            <a:endParaRPr lang="en-US" altLang="zh-TW"/>
          </a:p>
        </p:txBody>
      </p:sp>
      <p:sp>
        <p:nvSpPr>
          <p:cNvPr id="5"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2AFABD07-E2A9-5642-AB8B-DA0F691C2E6B}" type="slidenum">
              <a:rPr lang="zh-TW" altLang="en-US" smtClean="0"/>
              <a:pPr/>
              <a:t>‹#›</a:t>
            </a:fld>
            <a:endParaRPr lang="en-US" altLang="zh-TW"/>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1163251915"/>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endParaRPr lang="en-US" altLang="zh-TW"/>
          </a:p>
        </p:txBody>
      </p:sp>
      <p:sp>
        <p:nvSpPr>
          <p:cNvPr id="5"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2AFABD07-E2A9-5642-AB8B-DA0F691C2E6B}" type="slidenum">
              <a:rPr lang="zh-TW" altLang="en-US" smtClean="0"/>
              <a:pPr/>
              <a:t>‹#›</a:t>
            </a:fld>
            <a:endParaRPr lang="en-US" altLang="zh-TW"/>
          </a:p>
        </p:txBody>
      </p:sp>
    </p:spTree>
    <p:extLst>
      <p:ext uri="{BB962C8B-B14F-4D97-AF65-F5344CB8AC3E}">
        <p14:creationId xmlns:p14="http://schemas.microsoft.com/office/powerpoint/2010/main" val="1120227098"/>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GB"/>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endParaRPr lang="en-US" altLang="zh-TW"/>
          </a:p>
        </p:txBody>
      </p:sp>
      <p:sp>
        <p:nvSpPr>
          <p:cNvPr id="4"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2AFABD07-E2A9-5642-AB8B-DA0F691C2E6B}" type="slidenum">
              <a:rPr lang="zh-TW" altLang="en-US" smtClean="0"/>
              <a:pPr/>
              <a:t>‹#›</a:t>
            </a:fld>
            <a:endParaRPr lang="en-US" altLang="zh-TW"/>
          </a:p>
        </p:txBody>
      </p:sp>
    </p:spTree>
    <p:extLst>
      <p:ext uri="{BB962C8B-B14F-4D97-AF65-F5344CB8AC3E}">
        <p14:creationId xmlns:p14="http://schemas.microsoft.com/office/powerpoint/2010/main" val="2687037047"/>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GB"/>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endParaRPr lang="en-US" altLang="zh-TW"/>
          </a:p>
        </p:txBody>
      </p:sp>
      <p:sp>
        <p:nvSpPr>
          <p:cNvPr id="4"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2AFABD07-E2A9-5642-AB8B-DA0F691C2E6B}" type="slidenum">
              <a:rPr lang="zh-TW" altLang="en-US" smtClean="0"/>
              <a:pPr/>
              <a:t>‹#›</a:t>
            </a:fld>
            <a:endParaRPr lang="en-US" altLang="zh-TW"/>
          </a:p>
        </p:txBody>
      </p:sp>
    </p:spTree>
    <p:extLst>
      <p:ext uri="{BB962C8B-B14F-4D97-AF65-F5344CB8AC3E}">
        <p14:creationId xmlns:p14="http://schemas.microsoft.com/office/powerpoint/2010/main" val="2316001205"/>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endParaRPr lang="en-US" altLang="zh-TW"/>
          </a:p>
        </p:txBody>
      </p:sp>
      <p:sp>
        <p:nvSpPr>
          <p:cNvPr id="5"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BBD3FC91-7B24-A341-AB0B-BF2C7831FF11}" type="slidenum">
              <a:rPr lang="zh-TW" altLang="en-US" smtClean="0"/>
              <a:pPr/>
              <a:t>‹#›</a:t>
            </a:fld>
            <a:endParaRPr lang="en-US" altLang="zh-TW"/>
          </a:p>
        </p:txBody>
      </p:sp>
    </p:spTree>
    <p:extLst>
      <p:ext uri="{BB962C8B-B14F-4D97-AF65-F5344CB8AC3E}">
        <p14:creationId xmlns:p14="http://schemas.microsoft.com/office/powerpoint/2010/main" val="34268362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GB"/>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endParaRPr lang="en-US" altLang="zh-TW"/>
          </a:p>
        </p:txBody>
      </p:sp>
      <p:sp>
        <p:nvSpPr>
          <p:cNvPr id="5"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2D3FDC2D-0CF2-BD45-81D4-E0A1A89D3B75}" type="slidenum">
              <a:rPr lang="zh-TW" altLang="en-US" smtClean="0"/>
              <a:pPr/>
              <a:t>‹#›</a:t>
            </a:fld>
            <a:endParaRPr lang="en-US" altLang="zh-TW"/>
          </a:p>
        </p:txBody>
      </p:sp>
    </p:spTree>
    <p:extLst>
      <p:ext uri="{BB962C8B-B14F-4D97-AF65-F5344CB8AC3E}">
        <p14:creationId xmlns:p14="http://schemas.microsoft.com/office/powerpoint/2010/main" val="3840612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GB"/>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endParaRPr lang="en-US" altLang="zh-TW"/>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ltLang="zh-TW"/>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2AFABD07-E2A9-5642-AB8B-DA0F691C2E6B}" type="slidenum">
              <a:rPr lang="zh-TW" altLang="en-US" smtClean="0"/>
              <a:pPr/>
              <a:t>‹#›</a:t>
            </a:fld>
            <a:endParaRPr lang="en-US" altLang="zh-TW"/>
          </a:p>
        </p:txBody>
      </p:sp>
    </p:spTree>
    <p:extLst>
      <p:ext uri="{BB962C8B-B14F-4D97-AF65-F5344CB8AC3E}">
        <p14:creationId xmlns:p14="http://schemas.microsoft.com/office/powerpoint/2010/main" val="152881467"/>
      </p:ext>
    </p:extLst>
  </p:cSld>
  <p:clrMap bg1="dk1" tx1="lt1" bg2="dk2" tx2="lt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Lst>
  <p:hf hdr="0" ftr="0" dt="0"/>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9.emf"/><Relationship Id="rId18" Type="http://schemas.openxmlformats.org/officeDocument/2006/relationships/oleObject" Target="../embeddings/oleObject11.bin"/><Relationship Id="rId3" Type="http://schemas.openxmlformats.org/officeDocument/2006/relationships/image" Target="../media/image4.emf"/><Relationship Id="rId7" Type="http://schemas.openxmlformats.org/officeDocument/2006/relationships/image" Target="../media/image6.emf"/><Relationship Id="rId12" Type="http://schemas.openxmlformats.org/officeDocument/2006/relationships/oleObject" Target="../embeddings/oleObject8.bin"/><Relationship Id="rId17" Type="http://schemas.openxmlformats.org/officeDocument/2006/relationships/image" Target="../media/image11.emf"/><Relationship Id="rId2" Type="http://schemas.openxmlformats.org/officeDocument/2006/relationships/oleObject" Target="../embeddings/oleObject3.bin"/><Relationship Id="rId16" Type="http://schemas.openxmlformats.org/officeDocument/2006/relationships/oleObject" Target="../embeddings/oleObject10.bin"/><Relationship Id="rId1" Type="http://schemas.openxmlformats.org/officeDocument/2006/relationships/slideLayout" Target="../slideLayouts/slideLayout7.xml"/><Relationship Id="rId6" Type="http://schemas.openxmlformats.org/officeDocument/2006/relationships/oleObject" Target="../embeddings/oleObject5.bin"/><Relationship Id="rId11" Type="http://schemas.openxmlformats.org/officeDocument/2006/relationships/image" Target="../media/image8.emf"/><Relationship Id="rId5" Type="http://schemas.openxmlformats.org/officeDocument/2006/relationships/image" Target="../media/image5.emf"/><Relationship Id="rId15" Type="http://schemas.openxmlformats.org/officeDocument/2006/relationships/image" Target="../media/image10.emf"/><Relationship Id="rId10" Type="http://schemas.openxmlformats.org/officeDocument/2006/relationships/oleObject" Target="../embeddings/oleObject7.bin"/><Relationship Id="rId4" Type="http://schemas.openxmlformats.org/officeDocument/2006/relationships/oleObject" Target="../embeddings/oleObject4.bin"/><Relationship Id="rId9" Type="http://schemas.openxmlformats.org/officeDocument/2006/relationships/image" Target="../media/image7.emf"/><Relationship Id="rId14" Type="http://schemas.openxmlformats.org/officeDocument/2006/relationships/oleObject" Target="../embeddings/oleObject9.bin"/></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oleObject" Target="../embeddings/oleObject12.bin"/><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9.emf"/><Relationship Id="rId13" Type="http://schemas.openxmlformats.org/officeDocument/2006/relationships/oleObject" Target="../embeddings/oleObject19.bin"/><Relationship Id="rId18" Type="http://schemas.openxmlformats.org/officeDocument/2006/relationships/image" Target="../media/image17.emf"/><Relationship Id="rId3" Type="http://schemas.openxmlformats.org/officeDocument/2006/relationships/image" Target="../media/image8.emf"/><Relationship Id="rId7" Type="http://schemas.openxmlformats.org/officeDocument/2006/relationships/oleObject" Target="../embeddings/oleObject16.bin"/><Relationship Id="rId12" Type="http://schemas.openxmlformats.org/officeDocument/2006/relationships/image" Target="../media/image14.emf"/><Relationship Id="rId17" Type="http://schemas.openxmlformats.org/officeDocument/2006/relationships/oleObject" Target="../embeddings/oleObject21.bin"/><Relationship Id="rId2" Type="http://schemas.openxmlformats.org/officeDocument/2006/relationships/oleObject" Target="../embeddings/oleObject13.bin"/><Relationship Id="rId16" Type="http://schemas.openxmlformats.org/officeDocument/2006/relationships/image" Target="../media/image16.emf"/><Relationship Id="rId1" Type="http://schemas.openxmlformats.org/officeDocument/2006/relationships/slideLayout" Target="../slideLayouts/slideLayout7.xml"/><Relationship Id="rId6" Type="http://schemas.openxmlformats.org/officeDocument/2006/relationships/image" Target="../media/image11.emf"/><Relationship Id="rId11" Type="http://schemas.openxmlformats.org/officeDocument/2006/relationships/oleObject" Target="../embeddings/oleObject18.bin"/><Relationship Id="rId5" Type="http://schemas.openxmlformats.org/officeDocument/2006/relationships/oleObject" Target="../embeddings/oleObject15.bin"/><Relationship Id="rId15" Type="http://schemas.openxmlformats.org/officeDocument/2006/relationships/oleObject" Target="../embeddings/oleObject20.bin"/><Relationship Id="rId10" Type="http://schemas.openxmlformats.org/officeDocument/2006/relationships/image" Target="../media/image13.emf"/><Relationship Id="rId4" Type="http://schemas.openxmlformats.org/officeDocument/2006/relationships/oleObject" Target="../embeddings/oleObject14.bin"/><Relationship Id="rId9" Type="http://schemas.openxmlformats.org/officeDocument/2006/relationships/oleObject" Target="../embeddings/oleObject17.bin"/><Relationship Id="rId14" Type="http://schemas.openxmlformats.org/officeDocument/2006/relationships/image" Target="../media/image15.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emf"/><Relationship Id="rId7" Type="http://schemas.openxmlformats.org/officeDocument/2006/relationships/image" Target="../media/image19.emf"/><Relationship Id="rId2" Type="http://schemas.openxmlformats.org/officeDocument/2006/relationships/oleObject" Target="../embeddings/oleObject22.bin"/><Relationship Id="rId1" Type="http://schemas.openxmlformats.org/officeDocument/2006/relationships/slideLayout" Target="../slideLayouts/slideLayout7.xml"/><Relationship Id="rId6" Type="http://schemas.openxmlformats.org/officeDocument/2006/relationships/oleObject" Target="../embeddings/oleObject24.bin"/><Relationship Id="rId5" Type="http://schemas.openxmlformats.org/officeDocument/2006/relationships/image" Target="../media/image8.emf"/><Relationship Id="rId4" Type="http://schemas.openxmlformats.org/officeDocument/2006/relationships/oleObject" Target="../embeddings/oleObject23.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F9274C13-A647-FAE3-1CB5-2E7ABFAA047D}"/>
              </a:ext>
            </a:extLst>
          </p:cNvPr>
          <p:cNvSpPr>
            <a:spLocks noGrp="1" noChangeArrowheads="1"/>
          </p:cNvSpPr>
          <p:nvPr>
            <p:ph type="ctrTitle"/>
          </p:nvPr>
        </p:nvSpPr>
        <p:spPr/>
        <p:txBody>
          <a:bodyPr/>
          <a:lstStyle/>
          <a:p>
            <a:pPr algn="ctr"/>
            <a:r>
              <a:rPr lang="en-US" altLang="zh-TW" sz="4400" dirty="0"/>
              <a:t>THE IS-LM MODEL</a:t>
            </a:r>
            <a:br>
              <a:rPr lang="en-US" altLang="zh-TW" sz="4400" dirty="0"/>
            </a:br>
            <a:r>
              <a:rPr lang="en-US" altLang="zh-TW" sz="2400" dirty="0"/>
              <a:t>PRINCIPLES OF MACRO ECONOMICS 2</a:t>
            </a:r>
            <a:br>
              <a:rPr lang="en-US" altLang="zh-TW" sz="2400" dirty="0"/>
            </a:br>
            <a:r>
              <a:rPr lang="en-US" altLang="zh-TW" sz="2400" dirty="0"/>
              <a:t>ECONA 202</a:t>
            </a:r>
            <a:br>
              <a:rPr lang="en-US" altLang="zh-TW" sz="4400" dirty="0"/>
            </a:br>
            <a:endParaRPr lang="en-US" altLang="zh-TW" sz="4400" dirty="0"/>
          </a:p>
        </p:txBody>
      </p:sp>
      <p:sp>
        <p:nvSpPr>
          <p:cNvPr id="95235" name="Rectangle 3">
            <a:extLst>
              <a:ext uri="{FF2B5EF4-FFF2-40B4-BE49-F238E27FC236}">
                <a16:creationId xmlns:a16="http://schemas.microsoft.com/office/drawing/2014/main" id="{5CA5179A-C1B0-EDEC-1CCF-DF16672EED0A}"/>
              </a:ext>
            </a:extLst>
          </p:cNvPr>
          <p:cNvSpPr>
            <a:spLocks noGrp="1" noChangeArrowheads="1"/>
          </p:cNvSpPr>
          <p:nvPr>
            <p:ph type="subTitle" idx="1"/>
          </p:nvPr>
        </p:nvSpPr>
        <p:spPr/>
        <p:txBody>
          <a:bodyPr/>
          <a:lstStyle/>
          <a:p>
            <a:endParaRPr lang="en-US" altLang="zh-TW" dirty="0"/>
          </a:p>
        </p:txBody>
      </p:sp>
      <p:sp>
        <p:nvSpPr>
          <p:cNvPr id="3" name="Rectangle 16">
            <a:extLst>
              <a:ext uri="{FF2B5EF4-FFF2-40B4-BE49-F238E27FC236}">
                <a16:creationId xmlns:a16="http://schemas.microsoft.com/office/drawing/2014/main" id="{074FBF84-F390-7718-B08A-104C012D5762}"/>
              </a:ext>
            </a:extLst>
          </p:cNvPr>
          <p:cNvSpPr>
            <a:spLocks noGrp="1" noChangeArrowheads="1"/>
          </p:cNvSpPr>
          <p:nvPr>
            <p:ph type="sldNum" sz="quarter" idx="12"/>
          </p:nvPr>
        </p:nvSpPr>
        <p:spPr/>
        <p:txBody>
          <a:bodyPr/>
          <a:lstStyle/>
          <a:p>
            <a:fld id="{5BBA80CB-B187-0B40-9F73-9C0DB8E324DC}" type="slidenum">
              <a:rPr lang="zh-TW" altLang="en-US"/>
              <a:pPr/>
              <a:t>1</a:t>
            </a:fld>
            <a:endParaRPr lang="en-US" altLang="zh-TW"/>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9357AC7E-CA6E-B89D-4FCF-D7F0121A31D0}"/>
              </a:ext>
            </a:extLst>
          </p:cNvPr>
          <p:cNvSpPr>
            <a:spLocks noGrp="1" noChangeArrowheads="1"/>
          </p:cNvSpPr>
          <p:nvPr>
            <p:ph type="title"/>
          </p:nvPr>
        </p:nvSpPr>
        <p:spPr/>
        <p:txBody>
          <a:bodyPr/>
          <a:lstStyle/>
          <a:p>
            <a:r>
              <a:rPr lang="en-US" altLang="zh-TW"/>
              <a:t>The origin of the IS-LM model</a:t>
            </a:r>
          </a:p>
        </p:txBody>
      </p:sp>
      <p:sp>
        <p:nvSpPr>
          <p:cNvPr id="97283" name="Rectangle 3">
            <a:extLst>
              <a:ext uri="{FF2B5EF4-FFF2-40B4-BE49-F238E27FC236}">
                <a16:creationId xmlns:a16="http://schemas.microsoft.com/office/drawing/2014/main" id="{33CFFFFB-0AD9-746E-F8D9-05FE4FCD19BF}"/>
              </a:ext>
            </a:extLst>
          </p:cNvPr>
          <p:cNvSpPr>
            <a:spLocks noGrp="1" noChangeArrowheads="1"/>
          </p:cNvSpPr>
          <p:nvPr>
            <p:ph idx="1"/>
          </p:nvPr>
        </p:nvSpPr>
        <p:spPr/>
        <p:txBody>
          <a:bodyPr/>
          <a:lstStyle/>
          <a:p>
            <a:r>
              <a:rPr lang="en-US" altLang="zh-TW"/>
              <a:t>The IS-LM model was developed in 1937 by Nobel laureate Sir John Hicks, who intended to interpret the ideas of Keynes in the book, The General Theory of Employment, Interest, and Money, by graphs.</a:t>
            </a:r>
          </a:p>
        </p:txBody>
      </p:sp>
      <p:sp>
        <p:nvSpPr>
          <p:cNvPr id="3" name="Slide Number Placeholder 5">
            <a:extLst>
              <a:ext uri="{FF2B5EF4-FFF2-40B4-BE49-F238E27FC236}">
                <a16:creationId xmlns:a16="http://schemas.microsoft.com/office/drawing/2014/main" id="{EC00C7B9-97F1-4031-8416-1B120E0B3073}"/>
              </a:ext>
            </a:extLst>
          </p:cNvPr>
          <p:cNvSpPr>
            <a:spLocks noGrp="1"/>
          </p:cNvSpPr>
          <p:nvPr>
            <p:ph type="sldNum" sz="quarter" idx="12"/>
          </p:nvPr>
        </p:nvSpPr>
        <p:spPr/>
        <p:txBody>
          <a:bodyPr/>
          <a:lstStyle/>
          <a:p>
            <a:fld id="{906FD57A-1B68-494C-B82C-52B4B5ABCCA4}" type="slidenum">
              <a:rPr lang="zh-TW" altLang="en-US"/>
              <a:pPr/>
              <a:t>2</a:t>
            </a:fld>
            <a:endParaRPr lang="en-US" altLang="zh-TW"/>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6FB67BE8-96FD-FCC3-8AF5-C58B5DD338F4}"/>
              </a:ext>
            </a:extLst>
          </p:cNvPr>
          <p:cNvSpPr>
            <a:spLocks noGrp="1" noChangeArrowheads="1"/>
          </p:cNvSpPr>
          <p:nvPr>
            <p:ph type="title"/>
          </p:nvPr>
        </p:nvSpPr>
        <p:spPr/>
        <p:txBody>
          <a:bodyPr/>
          <a:lstStyle/>
          <a:p>
            <a:r>
              <a:rPr lang="en-US" altLang="zh-TW"/>
              <a:t>The meaning of the IS-LM model</a:t>
            </a:r>
          </a:p>
        </p:txBody>
      </p:sp>
      <p:sp>
        <p:nvSpPr>
          <p:cNvPr id="98307" name="Rectangle 3">
            <a:extLst>
              <a:ext uri="{FF2B5EF4-FFF2-40B4-BE49-F238E27FC236}">
                <a16:creationId xmlns:a16="http://schemas.microsoft.com/office/drawing/2014/main" id="{1F2BA89E-EFBC-3BD3-FE3D-0BCF1597AC32}"/>
              </a:ext>
            </a:extLst>
          </p:cNvPr>
          <p:cNvSpPr>
            <a:spLocks noGrp="1" noChangeArrowheads="1"/>
          </p:cNvSpPr>
          <p:nvPr>
            <p:ph idx="1"/>
          </p:nvPr>
        </p:nvSpPr>
        <p:spPr/>
        <p:txBody>
          <a:bodyPr/>
          <a:lstStyle/>
          <a:p>
            <a:r>
              <a:rPr lang="en-US" altLang="zh-TW"/>
              <a:t>The IS-LM model represents the simultaneous equilibrium of the goods and services market and the asset market. </a:t>
            </a:r>
          </a:p>
          <a:p>
            <a:r>
              <a:rPr lang="en-US" altLang="zh-TW"/>
              <a:t>I represents investment, S represents saving, L represents real money demand, and M represents money supply. During equilibrium, I=S, L=M.</a:t>
            </a:r>
          </a:p>
        </p:txBody>
      </p:sp>
      <p:sp>
        <p:nvSpPr>
          <p:cNvPr id="3" name="Slide Number Placeholder 5">
            <a:extLst>
              <a:ext uri="{FF2B5EF4-FFF2-40B4-BE49-F238E27FC236}">
                <a16:creationId xmlns:a16="http://schemas.microsoft.com/office/drawing/2014/main" id="{D325C25F-B7C4-C6F8-4AE7-58B307D5AF07}"/>
              </a:ext>
            </a:extLst>
          </p:cNvPr>
          <p:cNvSpPr>
            <a:spLocks noGrp="1"/>
          </p:cNvSpPr>
          <p:nvPr>
            <p:ph type="sldNum" sz="quarter" idx="12"/>
          </p:nvPr>
        </p:nvSpPr>
        <p:spPr/>
        <p:txBody>
          <a:bodyPr/>
          <a:lstStyle/>
          <a:p>
            <a:fld id="{726D572B-4036-7F48-977F-027085DF897D}" type="slidenum">
              <a:rPr lang="zh-TW" altLang="en-US"/>
              <a:pPr/>
              <a:t>3</a:t>
            </a:fld>
            <a:endParaRPr lang="en-US" altLang="zh-TW"/>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2F5111FE-4BB9-8E7A-CF68-FF778C0BF39D}"/>
              </a:ext>
            </a:extLst>
          </p:cNvPr>
          <p:cNvSpPr>
            <a:spLocks noGrp="1" noChangeArrowheads="1"/>
          </p:cNvSpPr>
          <p:nvPr>
            <p:ph type="title"/>
          </p:nvPr>
        </p:nvSpPr>
        <p:spPr/>
        <p:txBody>
          <a:bodyPr/>
          <a:lstStyle/>
          <a:p>
            <a:r>
              <a:rPr lang="en-US" altLang="zh-TW"/>
              <a:t>The IS-LM model</a:t>
            </a:r>
          </a:p>
        </p:txBody>
      </p:sp>
      <p:sp>
        <p:nvSpPr>
          <p:cNvPr id="100355" name="Rectangle 3">
            <a:extLst>
              <a:ext uri="{FF2B5EF4-FFF2-40B4-BE49-F238E27FC236}">
                <a16:creationId xmlns:a16="http://schemas.microsoft.com/office/drawing/2014/main" id="{823D61B4-6E71-2334-10AA-8AD1DA1C6533}"/>
              </a:ext>
            </a:extLst>
          </p:cNvPr>
          <p:cNvSpPr>
            <a:spLocks noGrp="1" noChangeArrowheads="1"/>
          </p:cNvSpPr>
          <p:nvPr>
            <p:ph idx="1"/>
          </p:nvPr>
        </p:nvSpPr>
        <p:spPr/>
        <p:txBody>
          <a:bodyPr/>
          <a:lstStyle/>
          <a:p>
            <a:r>
              <a:rPr lang="en-US" altLang="zh-TW"/>
              <a:t>This model uses graphs on the coordinates of the real interest rate, </a:t>
            </a:r>
            <a:r>
              <a:rPr lang="en-US" altLang="zh-TW" i="1"/>
              <a:t>r</a:t>
            </a:r>
            <a:r>
              <a:rPr lang="en-US" altLang="zh-TW"/>
              <a:t>, and the real income, </a:t>
            </a:r>
            <a:r>
              <a:rPr lang="en-US" altLang="zh-TW" i="1"/>
              <a:t>Y</a:t>
            </a:r>
            <a:r>
              <a:rPr lang="en-US" altLang="zh-TW"/>
              <a:t>, to represent the combinations of the real interest rate and the real income that give rise to the equilibria in the goods market (the IS curve) and in the asset market (the LM curve).  </a:t>
            </a:r>
          </a:p>
        </p:txBody>
      </p:sp>
      <p:sp>
        <p:nvSpPr>
          <p:cNvPr id="3" name="Slide Number Placeholder 5">
            <a:extLst>
              <a:ext uri="{FF2B5EF4-FFF2-40B4-BE49-F238E27FC236}">
                <a16:creationId xmlns:a16="http://schemas.microsoft.com/office/drawing/2014/main" id="{27393D1F-F932-7977-B034-017688C6ACF9}"/>
              </a:ext>
            </a:extLst>
          </p:cNvPr>
          <p:cNvSpPr>
            <a:spLocks noGrp="1"/>
          </p:cNvSpPr>
          <p:nvPr>
            <p:ph type="sldNum" sz="quarter" idx="12"/>
          </p:nvPr>
        </p:nvSpPr>
        <p:spPr/>
        <p:txBody>
          <a:bodyPr/>
          <a:lstStyle/>
          <a:p>
            <a:fld id="{6961C369-7516-6044-8BE2-28B4E23254E3}" type="slidenum">
              <a:rPr lang="zh-TW" altLang="en-US"/>
              <a:pPr/>
              <a:t>4</a:t>
            </a:fld>
            <a:endParaRPr lang="en-US" altLang="zh-TW"/>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7DDDCC91-5108-FB49-FBDB-BD99933A81AF}"/>
              </a:ext>
            </a:extLst>
          </p:cNvPr>
          <p:cNvSpPr>
            <a:spLocks noGrp="1" noChangeArrowheads="1"/>
          </p:cNvSpPr>
          <p:nvPr>
            <p:ph type="title"/>
          </p:nvPr>
        </p:nvSpPr>
        <p:spPr/>
        <p:txBody>
          <a:bodyPr/>
          <a:lstStyle/>
          <a:p>
            <a:r>
              <a:rPr lang="en-US" altLang="zh-TW"/>
              <a:t>The IS curve</a:t>
            </a:r>
          </a:p>
        </p:txBody>
      </p:sp>
      <p:sp>
        <p:nvSpPr>
          <p:cNvPr id="101379" name="Rectangle 3">
            <a:extLst>
              <a:ext uri="{FF2B5EF4-FFF2-40B4-BE49-F238E27FC236}">
                <a16:creationId xmlns:a16="http://schemas.microsoft.com/office/drawing/2014/main" id="{7E9C0238-A122-AE83-E89F-A31AFF3AE7EF}"/>
              </a:ext>
            </a:extLst>
          </p:cNvPr>
          <p:cNvSpPr>
            <a:spLocks noGrp="1" noChangeArrowheads="1"/>
          </p:cNvSpPr>
          <p:nvPr>
            <p:ph idx="1"/>
          </p:nvPr>
        </p:nvSpPr>
        <p:spPr/>
        <p:txBody>
          <a:bodyPr/>
          <a:lstStyle/>
          <a:p>
            <a:r>
              <a:rPr lang="en-US" altLang="zh-TW"/>
              <a:t>The IS curve represents all the combinations of the real interest rate and the real income that equate the demand for goods and services and the supply of goods and services ( the equilibrium of goods and services market), given other things being equal.</a:t>
            </a:r>
          </a:p>
          <a:p>
            <a:r>
              <a:rPr lang="en-US" altLang="zh-TW"/>
              <a:t>                     ( in a closed economy)                       </a:t>
            </a:r>
          </a:p>
          <a:p>
            <a:endParaRPr lang="en-US" altLang="zh-TW"/>
          </a:p>
        </p:txBody>
      </p:sp>
      <p:sp>
        <p:nvSpPr>
          <p:cNvPr id="3" name="Slide Number Placeholder 5">
            <a:extLst>
              <a:ext uri="{FF2B5EF4-FFF2-40B4-BE49-F238E27FC236}">
                <a16:creationId xmlns:a16="http://schemas.microsoft.com/office/drawing/2014/main" id="{900D22EB-F0AC-49B5-AD72-1AC784DE45C0}"/>
              </a:ext>
            </a:extLst>
          </p:cNvPr>
          <p:cNvSpPr>
            <a:spLocks noGrp="1"/>
          </p:cNvSpPr>
          <p:nvPr>
            <p:ph type="sldNum" sz="quarter" idx="12"/>
          </p:nvPr>
        </p:nvSpPr>
        <p:spPr/>
        <p:txBody>
          <a:bodyPr/>
          <a:lstStyle/>
          <a:p>
            <a:fld id="{A791CBB1-B772-A646-BF80-EE0E25163D91}" type="slidenum">
              <a:rPr lang="zh-TW" altLang="en-US"/>
              <a:pPr/>
              <a:t>5</a:t>
            </a:fld>
            <a:endParaRPr lang="en-US" altLang="zh-TW"/>
          </a:p>
        </p:txBody>
      </p:sp>
      <p:graphicFrame>
        <p:nvGraphicFramePr>
          <p:cNvPr id="101380" name="Object 4">
            <a:extLst>
              <a:ext uri="{FF2B5EF4-FFF2-40B4-BE49-F238E27FC236}">
                <a16:creationId xmlns:a16="http://schemas.microsoft.com/office/drawing/2014/main" id="{AE3C68C4-4BCB-8F24-02A2-960B4CA936FE}"/>
              </a:ext>
            </a:extLst>
          </p:cNvPr>
          <p:cNvGraphicFramePr>
            <a:graphicFrameLocks noChangeAspect="1"/>
          </p:cNvGraphicFramePr>
          <p:nvPr/>
        </p:nvGraphicFramePr>
        <p:xfrm>
          <a:off x="1600200" y="5638800"/>
          <a:ext cx="2438400" cy="495300"/>
        </p:xfrm>
        <a:graphic>
          <a:graphicData uri="http://schemas.openxmlformats.org/presentationml/2006/ole">
            <mc:AlternateContent xmlns:mc="http://schemas.openxmlformats.org/markup-compatibility/2006">
              <mc:Choice xmlns:v="urn:schemas-microsoft-com:vml" Requires="v">
                <p:oleObj name="Equation" r:id="rId2" imgW="20193000" imgH="4102100" progId="Equation.3">
                  <p:embed/>
                </p:oleObj>
              </mc:Choice>
              <mc:Fallback>
                <p:oleObj name="Equation" r:id="rId2" imgW="20193000" imgH="4102100"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5638800"/>
                        <a:ext cx="2438400"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532BCB47-A39E-2085-8FFA-C2B4C9203172}"/>
              </a:ext>
            </a:extLst>
          </p:cNvPr>
          <p:cNvSpPr>
            <a:spLocks noGrp="1" noChangeArrowheads="1"/>
          </p:cNvSpPr>
          <p:nvPr>
            <p:ph type="title"/>
          </p:nvPr>
        </p:nvSpPr>
        <p:spPr/>
        <p:txBody>
          <a:bodyPr/>
          <a:lstStyle/>
          <a:p>
            <a:r>
              <a:rPr lang="en-US" altLang="zh-TW"/>
              <a:t>The IS curve</a:t>
            </a:r>
          </a:p>
        </p:txBody>
      </p:sp>
      <p:sp>
        <p:nvSpPr>
          <p:cNvPr id="102403" name="Rectangle 3">
            <a:extLst>
              <a:ext uri="{FF2B5EF4-FFF2-40B4-BE49-F238E27FC236}">
                <a16:creationId xmlns:a16="http://schemas.microsoft.com/office/drawing/2014/main" id="{A5319291-DBEE-B8E6-41EE-3DB9C190C86E}"/>
              </a:ext>
            </a:extLst>
          </p:cNvPr>
          <p:cNvSpPr>
            <a:spLocks noGrp="1" noChangeArrowheads="1"/>
          </p:cNvSpPr>
          <p:nvPr>
            <p:ph idx="1"/>
          </p:nvPr>
        </p:nvSpPr>
        <p:spPr/>
        <p:txBody>
          <a:bodyPr/>
          <a:lstStyle/>
          <a:p>
            <a:r>
              <a:rPr lang="en-US" altLang="zh-TW"/>
              <a:t>The goods market equilibrium can be expressed as</a:t>
            </a:r>
          </a:p>
          <a:p>
            <a:endParaRPr lang="en-US" altLang="zh-TW"/>
          </a:p>
          <a:p>
            <a:endParaRPr lang="en-US" altLang="zh-TW"/>
          </a:p>
          <a:p>
            <a:r>
              <a:rPr lang="en-US" altLang="zh-TW"/>
              <a:t>National saving equals total domestic investment.</a:t>
            </a:r>
          </a:p>
          <a:p>
            <a:endParaRPr lang="en-US" altLang="zh-TW"/>
          </a:p>
        </p:txBody>
      </p:sp>
      <p:sp>
        <p:nvSpPr>
          <p:cNvPr id="3" name="Slide Number Placeholder 5">
            <a:extLst>
              <a:ext uri="{FF2B5EF4-FFF2-40B4-BE49-F238E27FC236}">
                <a16:creationId xmlns:a16="http://schemas.microsoft.com/office/drawing/2014/main" id="{A86464CB-F8D0-DA67-6999-69B9D103AB45}"/>
              </a:ext>
            </a:extLst>
          </p:cNvPr>
          <p:cNvSpPr>
            <a:spLocks noGrp="1"/>
          </p:cNvSpPr>
          <p:nvPr>
            <p:ph type="sldNum" sz="quarter" idx="12"/>
          </p:nvPr>
        </p:nvSpPr>
        <p:spPr/>
        <p:txBody>
          <a:bodyPr/>
          <a:lstStyle/>
          <a:p>
            <a:fld id="{AA73489D-7939-6740-9654-320BC567EA86}" type="slidenum">
              <a:rPr lang="zh-TW" altLang="en-US"/>
              <a:pPr/>
              <a:t>6</a:t>
            </a:fld>
            <a:endParaRPr lang="en-US" altLang="zh-TW"/>
          </a:p>
        </p:txBody>
      </p:sp>
      <p:graphicFrame>
        <p:nvGraphicFramePr>
          <p:cNvPr id="102404" name="Object 4">
            <a:extLst>
              <a:ext uri="{FF2B5EF4-FFF2-40B4-BE49-F238E27FC236}">
                <a16:creationId xmlns:a16="http://schemas.microsoft.com/office/drawing/2014/main" id="{9B04085D-9953-738D-A88C-075E4953BA9D}"/>
              </a:ext>
            </a:extLst>
          </p:cNvPr>
          <p:cNvGraphicFramePr>
            <a:graphicFrameLocks noChangeAspect="1"/>
          </p:cNvGraphicFramePr>
          <p:nvPr/>
        </p:nvGraphicFramePr>
        <p:xfrm>
          <a:off x="1676400" y="3124200"/>
          <a:ext cx="2895600" cy="1109663"/>
        </p:xfrm>
        <a:graphic>
          <a:graphicData uri="http://schemas.openxmlformats.org/presentationml/2006/ole">
            <mc:AlternateContent xmlns:mc="http://schemas.openxmlformats.org/markup-compatibility/2006">
              <mc:Choice xmlns:v="urn:schemas-microsoft-com:vml" Requires="v">
                <p:oleObj name="Equation" r:id="rId2" imgW="27495500" imgH="10528300" progId="Equation.3">
                  <p:embed/>
                </p:oleObj>
              </mc:Choice>
              <mc:Fallback>
                <p:oleObj name="Equation" r:id="rId2" imgW="27495500" imgH="10528300"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3124200"/>
                        <a:ext cx="2895600" cy="1109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D2193E70-C5C3-0C28-FFAC-93BB00C7CF5F}"/>
              </a:ext>
            </a:extLst>
          </p:cNvPr>
          <p:cNvSpPr>
            <a:spLocks noGrp="1"/>
          </p:cNvSpPr>
          <p:nvPr>
            <p:ph type="sldNum" sz="quarter" idx="12"/>
          </p:nvPr>
        </p:nvSpPr>
        <p:spPr/>
        <p:txBody>
          <a:bodyPr/>
          <a:lstStyle/>
          <a:p>
            <a:fld id="{635C245A-E804-F343-B6FC-928F294E40CF}" type="slidenum">
              <a:rPr lang="zh-TW" altLang="en-US"/>
              <a:pPr/>
              <a:t>7</a:t>
            </a:fld>
            <a:endParaRPr lang="en-US" altLang="zh-TW"/>
          </a:p>
        </p:txBody>
      </p:sp>
      <p:sp>
        <p:nvSpPr>
          <p:cNvPr id="105474" name="Line 2">
            <a:extLst>
              <a:ext uri="{FF2B5EF4-FFF2-40B4-BE49-F238E27FC236}">
                <a16:creationId xmlns:a16="http://schemas.microsoft.com/office/drawing/2014/main" id="{3A5C4B71-C6FB-0584-D2E0-66EEAB030D64}"/>
              </a:ext>
            </a:extLst>
          </p:cNvPr>
          <p:cNvSpPr>
            <a:spLocks noChangeShapeType="1"/>
          </p:cNvSpPr>
          <p:nvPr/>
        </p:nvSpPr>
        <p:spPr bwMode="auto">
          <a:xfrm>
            <a:off x="1371600" y="2590800"/>
            <a:ext cx="0" cy="32766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05475" name="Line 3">
            <a:extLst>
              <a:ext uri="{FF2B5EF4-FFF2-40B4-BE49-F238E27FC236}">
                <a16:creationId xmlns:a16="http://schemas.microsoft.com/office/drawing/2014/main" id="{3943450D-E71E-221B-039B-AD7CF671576A}"/>
              </a:ext>
            </a:extLst>
          </p:cNvPr>
          <p:cNvSpPr>
            <a:spLocks noChangeShapeType="1"/>
          </p:cNvSpPr>
          <p:nvPr/>
        </p:nvSpPr>
        <p:spPr bwMode="auto">
          <a:xfrm>
            <a:off x="1371600" y="5867400"/>
            <a:ext cx="3352800"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05476" name="Line 4">
            <a:extLst>
              <a:ext uri="{FF2B5EF4-FFF2-40B4-BE49-F238E27FC236}">
                <a16:creationId xmlns:a16="http://schemas.microsoft.com/office/drawing/2014/main" id="{0911CF43-0194-F758-62E4-73295A314636}"/>
              </a:ext>
            </a:extLst>
          </p:cNvPr>
          <p:cNvSpPr>
            <a:spLocks noChangeShapeType="1"/>
          </p:cNvSpPr>
          <p:nvPr/>
        </p:nvSpPr>
        <p:spPr bwMode="auto">
          <a:xfrm>
            <a:off x="1905000" y="3048000"/>
            <a:ext cx="2438400" cy="22860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05477" name="Line 5">
            <a:extLst>
              <a:ext uri="{FF2B5EF4-FFF2-40B4-BE49-F238E27FC236}">
                <a16:creationId xmlns:a16="http://schemas.microsoft.com/office/drawing/2014/main" id="{6BD94E70-2CCE-D168-6AD0-41F21978C78E}"/>
              </a:ext>
            </a:extLst>
          </p:cNvPr>
          <p:cNvSpPr>
            <a:spLocks noChangeShapeType="1"/>
          </p:cNvSpPr>
          <p:nvPr/>
        </p:nvSpPr>
        <p:spPr bwMode="auto">
          <a:xfrm flipH="1">
            <a:off x="1905000" y="2971800"/>
            <a:ext cx="2133600" cy="23622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05478" name="Text Box 6">
            <a:extLst>
              <a:ext uri="{FF2B5EF4-FFF2-40B4-BE49-F238E27FC236}">
                <a16:creationId xmlns:a16="http://schemas.microsoft.com/office/drawing/2014/main" id="{16C3E0CF-3ECD-E28D-0A2A-0540776860E2}"/>
              </a:ext>
            </a:extLst>
          </p:cNvPr>
          <p:cNvSpPr txBox="1">
            <a:spLocks noChangeArrowheads="1"/>
          </p:cNvSpPr>
          <p:nvPr/>
        </p:nvSpPr>
        <p:spPr bwMode="auto">
          <a:xfrm>
            <a:off x="1600200" y="2590800"/>
            <a:ext cx="106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endParaRPr lang="en-US" altLang="zh-TW"/>
          </a:p>
        </p:txBody>
      </p:sp>
      <p:sp>
        <p:nvSpPr>
          <p:cNvPr id="105480" name="Text Box 8">
            <a:extLst>
              <a:ext uri="{FF2B5EF4-FFF2-40B4-BE49-F238E27FC236}">
                <a16:creationId xmlns:a16="http://schemas.microsoft.com/office/drawing/2014/main" id="{58B515E4-5D16-F331-B444-7EEDB35B7397}"/>
              </a:ext>
            </a:extLst>
          </p:cNvPr>
          <p:cNvSpPr txBox="1">
            <a:spLocks noChangeArrowheads="1"/>
          </p:cNvSpPr>
          <p:nvPr/>
        </p:nvSpPr>
        <p:spPr bwMode="auto">
          <a:xfrm>
            <a:off x="914400" y="2514600"/>
            <a:ext cx="30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TW"/>
              <a:t>r</a:t>
            </a:r>
          </a:p>
        </p:txBody>
      </p:sp>
      <p:sp>
        <p:nvSpPr>
          <p:cNvPr id="105482" name="Line 10">
            <a:extLst>
              <a:ext uri="{FF2B5EF4-FFF2-40B4-BE49-F238E27FC236}">
                <a16:creationId xmlns:a16="http://schemas.microsoft.com/office/drawing/2014/main" id="{ACEA8EBE-99CC-1BDF-CD9E-177E727D4E30}"/>
              </a:ext>
            </a:extLst>
          </p:cNvPr>
          <p:cNvSpPr>
            <a:spLocks noChangeShapeType="1"/>
          </p:cNvSpPr>
          <p:nvPr/>
        </p:nvSpPr>
        <p:spPr bwMode="auto">
          <a:xfrm flipH="1">
            <a:off x="1371600" y="4114800"/>
            <a:ext cx="1676400"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05484" name="Line 12">
            <a:extLst>
              <a:ext uri="{FF2B5EF4-FFF2-40B4-BE49-F238E27FC236}">
                <a16:creationId xmlns:a16="http://schemas.microsoft.com/office/drawing/2014/main" id="{75F73074-74A5-D432-0502-67A6F7D99648}"/>
              </a:ext>
            </a:extLst>
          </p:cNvPr>
          <p:cNvSpPr>
            <a:spLocks noChangeShapeType="1"/>
          </p:cNvSpPr>
          <p:nvPr/>
        </p:nvSpPr>
        <p:spPr bwMode="auto">
          <a:xfrm flipH="1">
            <a:off x="2438400" y="3048000"/>
            <a:ext cx="2133600" cy="24384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05485" name="Line 13">
            <a:extLst>
              <a:ext uri="{FF2B5EF4-FFF2-40B4-BE49-F238E27FC236}">
                <a16:creationId xmlns:a16="http://schemas.microsoft.com/office/drawing/2014/main" id="{7C6309AF-DEA4-B319-710A-0A7C237529BC}"/>
              </a:ext>
            </a:extLst>
          </p:cNvPr>
          <p:cNvSpPr>
            <a:spLocks noChangeShapeType="1"/>
          </p:cNvSpPr>
          <p:nvPr/>
        </p:nvSpPr>
        <p:spPr bwMode="auto">
          <a:xfrm flipH="1">
            <a:off x="1295400" y="4419600"/>
            <a:ext cx="2057400"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aphicFrame>
        <p:nvGraphicFramePr>
          <p:cNvPr id="105486" name="Object 14">
            <a:extLst>
              <a:ext uri="{FF2B5EF4-FFF2-40B4-BE49-F238E27FC236}">
                <a16:creationId xmlns:a16="http://schemas.microsoft.com/office/drawing/2014/main" id="{8C981D91-4106-8B37-C65E-9FF34C4AA3CC}"/>
              </a:ext>
            </a:extLst>
          </p:cNvPr>
          <p:cNvGraphicFramePr>
            <a:graphicFrameLocks noChangeAspect="1"/>
          </p:cNvGraphicFramePr>
          <p:nvPr/>
        </p:nvGraphicFramePr>
        <p:xfrm>
          <a:off x="990600" y="3810000"/>
          <a:ext cx="255588" cy="838200"/>
        </p:xfrm>
        <a:graphic>
          <a:graphicData uri="http://schemas.openxmlformats.org/presentationml/2006/ole">
            <mc:AlternateContent xmlns:mc="http://schemas.openxmlformats.org/markup-compatibility/2006">
              <mc:Choice xmlns:v="urn:schemas-microsoft-com:vml" Requires="v">
                <p:oleObj name="Equation" r:id="rId2" imgW="3213100" imgH="10528300" progId="Equation.3">
                  <p:embed/>
                </p:oleObj>
              </mc:Choice>
              <mc:Fallback>
                <p:oleObj name="Equation" r:id="rId2" imgW="3213100" imgH="10528300" progId="Equation.3">
                  <p:embed/>
                  <p:pic>
                    <p:nvPicPr>
                      <p:cNvPr id="0" name="Object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810000"/>
                        <a:ext cx="255588"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5487" name="Object 15">
            <a:extLst>
              <a:ext uri="{FF2B5EF4-FFF2-40B4-BE49-F238E27FC236}">
                <a16:creationId xmlns:a16="http://schemas.microsoft.com/office/drawing/2014/main" id="{4ADD9E9F-8F93-AAA1-8CFD-F3A7B27E424F}"/>
              </a:ext>
            </a:extLst>
          </p:cNvPr>
          <p:cNvGraphicFramePr>
            <a:graphicFrameLocks noChangeAspect="1"/>
          </p:cNvGraphicFramePr>
          <p:nvPr/>
        </p:nvGraphicFramePr>
        <p:xfrm>
          <a:off x="4419600" y="2514600"/>
          <a:ext cx="838200" cy="492125"/>
        </p:xfrm>
        <a:graphic>
          <a:graphicData uri="http://schemas.openxmlformats.org/presentationml/2006/ole">
            <mc:AlternateContent xmlns:mc="http://schemas.openxmlformats.org/markup-compatibility/2006">
              <mc:Choice xmlns:v="urn:schemas-microsoft-com:vml" Requires="v">
                <p:oleObj name="Equation" r:id="rId4" imgW="8483600" imgH="4978400" progId="Equation.3">
                  <p:embed/>
                </p:oleObj>
              </mc:Choice>
              <mc:Fallback>
                <p:oleObj name="Equation" r:id="rId4" imgW="8483600" imgH="4978400" progId="Equation.3">
                  <p:embed/>
                  <p:pic>
                    <p:nvPicPr>
                      <p:cNvPr id="0" name="Object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2514600"/>
                        <a:ext cx="83820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5488" name="Object 16">
            <a:extLst>
              <a:ext uri="{FF2B5EF4-FFF2-40B4-BE49-F238E27FC236}">
                <a16:creationId xmlns:a16="http://schemas.microsoft.com/office/drawing/2014/main" id="{2CF662BB-337D-9610-16BD-C7F7B3CE6A6D}"/>
              </a:ext>
            </a:extLst>
          </p:cNvPr>
          <p:cNvGraphicFramePr>
            <a:graphicFrameLocks noChangeAspect="1"/>
          </p:cNvGraphicFramePr>
          <p:nvPr/>
        </p:nvGraphicFramePr>
        <p:xfrm>
          <a:off x="3657600" y="2514600"/>
          <a:ext cx="838200" cy="476250"/>
        </p:xfrm>
        <a:graphic>
          <a:graphicData uri="http://schemas.openxmlformats.org/presentationml/2006/ole">
            <mc:AlternateContent xmlns:mc="http://schemas.openxmlformats.org/markup-compatibility/2006">
              <mc:Choice xmlns:v="urn:schemas-microsoft-com:vml" Requires="v">
                <p:oleObj name="Equation" r:id="rId6" imgW="8775700" imgH="4978400" progId="Equation.3">
                  <p:embed/>
                </p:oleObj>
              </mc:Choice>
              <mc:Fallback>
                <p:oleObj name="Equation" r:id="rId6" imgW="8775700" imgH="4978400" progId="Equation.3">
                  <p:embed/>
                  <p:pic>
                    <p:nvPicPr>
                      <p:cNvPr id="0" name="Object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57600" y="2514600"/>
                        <a:ext cx="8382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5489" name="Object 17">
            <a:extLst>
              <a:ext uri="{FF2B5EF4-FFF2-40B4-BE49-F238E27FC236}">
                <a16:creationId xmlns:a16="http://schemas.microsoft.com/office/drawing/2014/main" id="{3FFF5B6D-DA83-9653-D32D-CB71C798C452}"/>
              </a:ext>
            </a:extLst>
          </p:cNvPr>
          <p:cNvGraphicFramePr>
            <a:graphicFrameLocks noChangeAspect="1"/>
          </p:cNvGraphicFramePr>
          <p:nvPr/>
        </p:nvGraphicFramePr>
        <p:xfrm>
          <a:off x="1524000" y="2514600"/>
          <a:ext cx="990600" cy="574675"/>
        </p:xfrm>
        <a:graphic>
          <a:graphicData uri="http://schemas.openxmlformats.org/presentationml/2006/ole">
            <mc:AlternateContent xmlns:mc="http://schemas.openxmlformats.org/markup-compatibility/2006">
              <mc:Choice xmlns:v="urn:schemas-microsoft-com:vml" Requires="v">
                <p:oleObj name="Equation" r:id="rId8" imgW="9067800" imgH="5270500" progId="Equation.3">
                  <p:embed/>
                </p:oleObj>
              </mc:Choice>
              <mc:Fallback>
                <p:oleObj name="Equation" r:id="rId8" imgW="9067800" imgH="5270500" progId="Equation.3">
                  <p:embed/>
                  <p:pic>
                    <p:nvPicPr>
                      <p:cNvPr id="0" name="Object 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24000" y="2514600"/>
                        <a:ext cx="990600" cy="574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5490" name="Line 18">
            <a:extLst>
              <a:ext uri="{FF2B5EF4-FFF2-40B4-BE49-F238E27FC236}">
                <a16:creationId xmlns:a16="http://schemas.microsoft.com/office/drawing/2014/main" id="{05DB1A03-AF80-1B5E-828C-D295B3F0BCB4}"/>
              </a:ext>
            </a:extLst>
          </p:cNvPr>
          <p:cNvSpPr>
            <a:spLocks noChangeShapeType="1"/>
          </p:cNvSpPr>
          <p:nvPr/>
        </p:nvSpPr>
        <p:spPr bwMode="auto">
          <a:xfrm>
            <a:off x="5867400" y="2667000"/>
            <a:ext cx="0" cy="32004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05491" name="Line 19">
            <a:extLst>
              <a:ext uri="{FF2B5EF4-FFF2-40B4-BE49-F238E27FC236}">
                <a16:creationId xmlns:a16="http://schemas.microsoft.com/office/drawing/2014/main" id="{34C99335-CE92-ED6F-5DA8-9F5EA19D2256}"/>
              </a:ext>
            </a:extLst>
          </p:cNvPr>
          <p:cNvSpPr>
            <a:spLocks noChangeShapeType="1"/>
          </p:cNvSpPr>
          <p:nvPr/>
        </p:nvSpPr>
        <p:spPr bwMode="auto">
          <a:xfrm>
            <a:off x="5867400" y="5867400"/>
            <a:ext cx="2819400"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aphicFrame>
        <p:nvGraphicFramePr>
          <p:cNvPr id="105492" name="Object 20">
            <a:extLst>
              <a:ext uri="{FF2B5EF4-FFF2-40B4-BE49-F238E27FC236}">
                <a16:creationId xmlns:a16="http://schemas.microsoft.com/office/drawing/2014/main" id="{E438D712-8CFE-FE68-5A5E-610154B9FEE9}"/>
              </a:ext>
            </a:extLst>
          </p:cNvPr>
          <p:cNvGraphicFramePr>
            <a:graphicFrameLocks noChangeAspect="1"/>
          </p:cNvGraphicFramePr>
          <p:nvPr/>
        </p:nvGraphicFramePr>
        <p:xfrm>
          <a:off x="5486400" y="2438400"/>
          <a:ext cx="342900" cy="381000"/>
        </p:xfrm>
        <a:graphic>
          <a:graphicData uri="http://schemas.openxmlformats.org/presentationml/2006/ole">
            <mc:AlternateContent xmlns:mc="http://schemas.openxmlformats.org/markup-compatibility/2006">
              <mc:Choice xmlns:v="urn:schemas-microsoft-com:vml" Requires="v">
                <p:oleObj name="Equation" r:id="rId10" imgW="2628900" imgH="2921000" progId="Equation.3">
                  <p:embed/>
                </p:oleObj>
              </mc:Choice>
              <mc:Fallback>
                <p:oleObj name="Equation" r:id="rId10" imgW="2628900" imgH="2921000" progId="Equation.3">
                  <p:embed/>
                  <p:pic>
                    <p:nvPicPr>
                      <p:cNvPr id="0" name="Object 2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86400" y="2438400"/>
                        <a:ext cx="34290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5493" name="Line 21">
            <a:extLst>
              <a:ext uri="{FF2B5EF4-FFF2-40B4-BE49-F238E27FC236}">
                <a16:creationId xmlns:a16="http://schemas.microsoft.com/office/drawing/2014/main" id="{08852C93-8AFB-C776-745A-B0F110A420D0}"/>
              </a:ext>
            </a:extLst>
          </p:cNvPr>
          <p:cNvSpPr>
            <a:spLocks noChangeShapeType="1"/>
          </p:cNvSpPr>
          <p:nvPr/>
        </p:nvSpPr>
        <p:spPr bwMode="auto">
          <a:xfrm>
            <a:off x="6248400" y="2819400"/>
            <a:ext cx="2286000" cy="26670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aphicFrame>
        <p:nvGraphicFramePr>
          <p:cNvPr id="105494" name="Object 22">
            <a:extLst>
              <a:ext uri="{FF2B5EF4-FFF2-40B4-BE49-F238E27FC236}">
                <a16:creationId xmlns:a16="http://schemas.microsoft.com/office/drawing/2014/main" id="{9E893050-237A-1FCA-4065-3E7FA30E077E}"/>
              </a:ext>
            </a:extLst>
          </p:cNvPr>
          <p:cNvGraphicFramePr>
            <a:graphicFrameLocks noChangeAspect="1"/>
          </p:cNvGraphicFramePr>
          <p:nvPr/>
        </p:nvGraphicFramePr>
        <p:xfrm>
          <a:off x="8534400" y="5943600"/>
          <a:ext cx="381000" cy="381000"/>
        </p:xfrm>
        <a:graphic>
          <a:graphicData uri="http://schemas.openxmlformats.org/presentationml/2006/ole">
            <mc:AlternateContent xmlns:mc="http://schemas.openxmlformats.org/markup-compatibility/2006">
              <mc:Choice xmlns:v="urn:schemas-microsoft-com:vml" Requires="v">
                <p:oleObj name="Equation" r:id="rId12" imgW="3505200" imgH="3505200" progId="Equation.3">
                  <p:embed/>
                </p:oleObj>
              </mc:Choice>
              <mc:Fallback>
                <p:oleObj name="Equation" r:id="rId12" imgW="3505200" imgH="3505200" progId="Equation.3">
                  <p:embed/>
                  <p:pic>
                    <p:nvPicPr>
                      <p:cNvPr id="0" name="Object 2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534400" y="5943600"/>
                        <a:ext cx="38100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5495" name="Object 23">
            <a:extLst>
              <a:ext uri="{FF2B5EF4-FFF2-40B4-BE49-F238E27FC236}">
                <a16:creationId xmlns:a16="http://schemas.microsoft.com/office/drawing/2014/main" id="{96CD634D-D863-A9BB-67DB-95679C0F6714}"/>
              </a:ext>
            </a:extLst>
          </p:cNvPr>
          <p:cNvGraphicFramePr>
            <a:graphicFrameLocks noChangeAspect="1"/>
          </p:cNvGraphicFramePr>
          <p:nvPr/>
        </p:nvGraphicFramePr>
        <p:xfrm>
          <a:off x="3886200" y="5943600"/>
          <a:ext cx="1219200" cy="498475"/>
        </p:xfrm>
        <a:graphic>
          <a:graphicData uri="http://schemas.openxmlformats.org/presentationml/2006/ole">
            <mc:AlternateContent xmlns:mc="http://schemas.openxmlformats.org/markup-compatibility/2006">
              <mc:Choice xmlns:v="urn:schemas-microsoft-com:vml" Requires="v">
                <p:oleObj name="Equation" r:id="rId14" imgW="12877800" imgH="5270500" progId="Equation.3">
                  <p:embed/>
                </p:oleObj>
              </mc:Choice>
              <mc:Fallback>
                <p:oleObj name="Equation" r:id="rId14" imgW="12877800" imgH="5270500" progId="Equation.3">
                  <p:embed/>
                  <p:pic>
                    <p:nvPicPr>
                      <p:cNvPr id="0" name="Object 2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886200" y="5943600"/>
                        <a:ext cx="1219200"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5496" name="Line 24">
            <a:extLst>
              <a:ext uri="{FF2B5EF4-FFF2-40B4-BE49-F238E27FC236}">
                <a16:creationId xmlns:a16="http://schemas.microsoft.com/office/drawing/2014/main" id="{7B316C46-342D-85F0-23F0-80C65BD3A947}"/>
              </a:ext>
            </a:extLst>
          </p:cNvPr>
          <p:cNvSpPr>
            <a:spLocks noChangeShapeType="1"/>
          </p:cNvSpPr>
          <p:nvPr/>
        </p:nvSpPr>
        <p:spPr bwMode="auto">
          <a:xfrm>
            <a:off x="3429000" y="4419600"/>
            <a:ext cx="4191000"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05497" name="Line 25">
            <a:extLst>
              <a:ext uri="{FF2B5EF4-FFF2-40B4-BE49-F238E27FC236}">
                <a16:creationId xmlns:a16="http://schemas.microsoft.com/office/drawing/2014/main" id="{3E0A96FC-DD9B-DA3C-EC97-69294DA0D06F}"/>
              </a:ext>
            </a:extLst>
          </p:cNvPr>
          <p:cNvSpPr>
            <a:spLocks noChangeShapeType="1"/>
          </p:cNvSpPr>
          <p:nvPr/>
        </p:nvSpPr>
        <p:spPr bwMode="auto">
          <a:xfrm>
            <a:off x="3048000" y="4114800"/>
            <a:ext cx="4267200"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05498" name="Line 26">
            <a:extLst>
              <a:ext uri="{FF2B5EF4-FFF2-40B4-BE49-F238E27FC236}">
                <a16:creationId xmlns:a16="http://schemas.microsoft.com/office/drawing/2014/main" id="{D337FA0E-AB0B-DA4B-A6A2-CF3B82B1FA09}"/>
              </a:ext>
            </a:extLst>
          </p:cNvPr>
          <p:cNvSpPr>
            <a:spLocks noChangeShapeType="1"/>
          </p:cNvSpPr>
          <p:nvPr/>
        </p:nvSpPr>
        <p:spPr bwMode="auto">
          <a:xfrm>
            <a:off x="7315200" y="4114800"/>
            <a:ext cx="0" cy="17526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05499" name="Line 27">
            <a:extLst>
              <a:ext uri="{FF2B5EF4-FFF2-40B4-BE49-F238E27FC236}">
                <a16:creationId xmlns:a16="http://schemas.microsoft.com/office/drawing/2014/main" id="{E1056AE7-FDB6-D6C3-E914-4AD43E308A5D}"/>
              </a:ext>
            </a:extLst>
          </p:cNvPr>
          <p:cNvSpPr>
            <a:spLocks noChangeShapeType="1"/>
          </p:cNvSpPr>
          <p:nvPr/>
        </p:nvSpPr>
        <p:spPr bwMode="auto">
          <a:xfrm>
            <a:off x="7620000" y="4419600"/>
            <a:ext cx="0" cy="14478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aphicFrame>
        <p:nvGraphicFramePr>
          <p:cNvPr id="105500" name="Object 28">
            <a:extLst>
              <a:ext uri="{FF2B5EF4-FFF2-40B4-BE49-F238E27FC236}">
                <a16:creationId xmlns:a16="http://schemas.microsoft.com/office/drawing/2014/main" id="{D4BB73A4-42D0-D85D-C7CA-313399B19528}"/>
              </a:ext>
            </a:extLst>
          </p:cNvPr>
          <p:cNvGraphicFramePr>
            <a:graphicFrameLocks noChangeAspect="1"/>
          </p:cNvGraphicFramePr>
          <p:nvPr/>
        </p:nvGraphicFramePr>
        <p:xfrm>
          <a:off x="7162800" y="5867400"/>
          <a:ext cx="609600" cy="493713"/>
        </p:xfrm>
        <a:graphic>
          <a:graphicData uri="http://schemas.openxmlformats.org/presentationml/2006/ole">
            <mc:AlternateContent xmlns:mc="http://schemas.openxmlformats.org/markup-compatibility/2006">
              <mc:Choice xmlns:v="urn:schemas-microsoft-com:vml" Requires="v">
                <p:oleObj name="Equation" r:id="rId16" imgW="6146800" imgH="4978400" progId="Equation.3">
                  <p:embed/>
                </p:oleObj>
              </mc:Choice>
              <mc:Fallback>
                <p:oleObj name="Equation" r:id="rId16" imgW="6146800" imgH="4978400" progId="Equation.3">
                  <p:embed/>
                  <p:pic>
                    <p:nvPicPr>
                      <p:cNvPr id="0" name="Object 2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162800" y="5867400"/>
                        <a:ext cx="609600" cy="493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5501" name="Text Box 29">
            <a:extLst>
              <a:ext uri="{FF2B5EF4-FFF2-40B4-BE49-F238E27FC236}">
                <a16:creationId xmlns:a16="http://schemas.microsoft.com/office/drawing/2014/main" id="{61A7B92D-ED15-CBCD-400C-05543F23314C}"/>
              </a:ext>
            </a:extLst>
          </p:cNvPr>
          <p:cNvSpPr txBox="1">
            <a:spLocks noChangeArrowheads="1"/>
          </p:cNvSpPr>
          <p:nvPr/>
        </p:nvSpPr>
        <p:spPr bwMode="auto">
          <a:xfrm>
            <a:off x="6537325" y="2633663"/>
            <a:ext cx="1387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endParaRPr lang="zh-TW" altLang="en-US"/>
          </a:p>
        </p:txBody>
      </p:sp>
      <p:sp>
        <p:nvSpPr>
          <p:cNvPr id="105502" name="Text Box 30">
            <a:extLst>
              <a:ext uri="{FF2B5EF4-FFF2-40B4-BE49-F238E27FC236}">
                <a16:creationId xmlns:a16="http://schemas.microsoft.com/office/drawing/2014/main" id="{189BF8DD-DEDC-7EB4-79BD-4E33F762B202}"/>
              </a:ext>
            </a:extLst>
          </p:cNvPr>
          <p:cNvSpPr txBox="1">
            <a:spLocks noChangeArrowheads="1"/>
          </p:cNvSpPr>
          <p:nvPr/>
        </p:nvSpPr>
        <p:spPr bwMode="auto">
          <a:xfrm>
            <a:off x="6308725" y="2252663"/>
            <a:ext cx="1387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TW"/>
              <a:t>IS curve</a:t>
            </a:r>
          </a:p>
        </p:txBody>
      </p:sp>
      <p:graphicFrame>
        <p:nvGraphicFramePr>
          <p:cNvPr id="105503" name="Object 31">
            <a:extLst>
              <a:ext uri="{FF2B5EF4-FFF2-40B4-BE49-F238E27FC236}">
                <a16:creationId xmlns:a16="http://schemas.microsoft.com/office/drawing/2014/main" id="{5F3306A2-5DC1-31E3-8558-0EDE02A981A3}"/>
              </a:ext>
            </a:extLst>
          </p:cNvPr>
          <p:cNvGraphicFramePr>
            <a:graphicFrameLocks noChangeAspect="1"/>
          </p:cNvGraphicFramePr>
          <p:nvPr/>
        </p:nvGraphicFramePr>
        <p:xfrm>
          <a:off x="1143000" y="3962400"/>
          <a:ext cx="255588" cy="838200"/>
        </p:xfrm>
        <a:graphic>
          <a:graphicData uri="http://schemas.openxmlformats.org/presentationml/2006/ole">
            <mc:AlternateContent xmlns:mc="http://schemas.openxmlformats.org/markup-compatibility/2006">
              <mc:Choice xmlns:v="urn:schemas-microsoft-com:vml" Requires="v">
                <p:oleObj name="Equation" r:id="rId18" imgW="3213100" imgH="10528300" progId="Equation.3">
                  <p:embed/>
                </p:oleObj>
              </mc:Choice>
              <mc:Fallback>
                <p:oleObj name="Equation" r:id="rId18" imgW="3213100" imgH="10528300" progId="Equation.3">
                  <p:embed/>
                  <p:pic>
                    <p:nvPicPr>
                      <p:cNvPr id="0" name="Object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3962400"/>
                        <a:ext cx="255588"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B756555F-902E-CA01-B661-709AFD288452}"/>
              </a:ext>
            </a:extLst>
          </p:cNvPr>
          <p:cNvSpPr>
            <a:spLocks noGrp="1" noChangeArrowheads="1"/>
          </p:cNvSpPr>
          <p:nvPr>
            <p:ph type="title"/>
          </p:nvPr>
        </p:nvSpPr>
        <p:spPr/>
        <p:txBody>
          <a:bodyPr/>
          <a:lstStyle/>
          <a:p>
            <a:r>
              <a:rPr lang="en-US" altLang="zh-TW"/>
              <a:t>The slope of the IS curve</a:t>
            </a:r>
            <a:endParaRPr lang="zh-TW" altLang="en-US"/>
          </a:p>
        </p:txBody>
      </p:sp>
      <p:sp>
        <p:nvSpPr>
          <p:cNvPr id="106499" name="Rectangle 3">
            <a:extLst>
              <a:ext uri="{FF2B5EF4-FFF2-40B4-BE49-F238E27FC236}">
                <a16:creationId xmlns:a16="http://schemas.microsoft.com/office/drawing/2014/main" id="{23736D12-5571-6D90-389C-A59A6C0E9B8A}"/>
              </a:ext>
            </a:extLst>
          </p:cNvPr>
          <p:cNvSpPr>
            <a:spLocks noGrp="1" noChangeArrowheads="1"/>
          </p:cNvSpPr>
          <p:nvPr>
            <p:ph idx="1"/>
          </p:nvPr>
        </p:nvSpPr>
        <p:spPr/>
        <p:txBody>
          <a:bodyPr/>
          <a:lstStyle/>
          <a:p>
            <a:r>
              <a:rPr lang="en-US" altLang="zh-TW"/>
              <a:t>When the real income is increased, the national saving curve will move to the right. In order to restore the equilibrium in the goods market, the real interest rate must fall to stimulate the investment.</a:t>
            </a:r>
          </a:p>
          <a:p>
            <a:r>
              <a:rPr lang="en-US" altLang="zh-TW"/>
              <a:t>The IS curve is a downward slopping curve. (negative slope)</a:t>
            </a:r>
          </a:p>
        </p:txBody>
      </p:sp>
      <p:sp>
        <p:nvSpPr>
          <p:cNvPr id="3" name="Slide Number Placeholder 5">
            <a:extLst>
              <a:ext uri="{FF2B5EF4-FFF2-40B4-BE49-F238E27FC236}">
                <a16:creationId xmlns:a16="http://schemas.microsoft.com/office/drawing/2014/main" id="{1F8BA385-84E3-E1D9-66B3-074B90A4EE11}"/>
              </a:ext>
            </a:extLst>
          </p:cNvPr>
          <p:cNvSpPr>
            <a:spLocks noGrp="1"/>
          </p:cNvSpPr>
          <p:nvPr>
            <p:ph type="sldNum" sz="quarter" idx="12"/>
          </p:nvPr>
        </p:nvSpPr>
        <p:spPr/>
        <p:txBody>
          <a:bodyPr/>
          <a:lstStyle/>
          <a:p>
            <a:fld id="{2FE21F4E-63A5-1244-8498-E5EE95E1D632}" type="slidenum">
              <a:rPr lang="zh-TW" altLang="en-US"/>
              <a:pPr/>
              <a:t>8</a:t>
            </a:fld>
            <a:endParaRPr lang="en-US" altLang="zh-TW"/>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D4BBFBFB-1C4B-477B-DA07-7970ACFE332E}"/>
              </a:ext>
            </a:extLst>
          </p:cNvPr>
          <p:cNvSpPr>
            <a:spLocks noGrp="1" noChangeArrowheads="1"/>
          </p:cNvSpPr>
          <p:nvPr>
            <p:ph type="title"/>
          </p:nvPr>
        </p:nvSpPr>
        <p:spPr/>
        <p:txBody>
          <a:bodyPr/>
          <a:lstStyle/>
          <a:p>
            <a:r>
              <a:rPr lang="en-US" altLang="zh-TW"/>
              <a:t>Factors that shift the IS curve</a:t>
            </a:r>
          </a:p>
        </p:txBody>
      </p:sp>
      <p:sp>
        <p:nvSpPr>
          <p:cNvPr id="107523" name="Rectangle 3">
            <a:extLst>
              <a:ext uri="{FF2B5EF4-FFF2-40B4-BE49-F238E27FC236}">
                <a16:creationId xmlns:a16="http://schemas.microsoft.com/office/drawing/2014/main" id="{95F7148F-5602-2EE6-716C-7382CDA60C3A}"/>
              </a:ext>
            </a:extLst>
          </p:cNvPr>
          <p:cNvSpPr>
            <a:spLocks noGrp="1" noChangeArrowheads="1"/>
          </p:cNvSpPr>
          <p:nvPr>
            <p:ph idx="1"/>
          </p:nvPr>
        </p:nvSpPr>
        <p:spPr>
          <a:xfrm>
            <a:off x="1182688" y="2017713"/>
            <a:ext cx="7772400" cy="4383087"/>
          </a:xfrm>
        </p:spPr>
        <p:txBody>
          <a:bodyPr/>
          <a:lstStyle/>
          <a:p>
            <a:r>
              <a:rPr lang="en-US" altLang="zh-TW"/>
              <a:t>Given the real income level, any factor that will make the equilibrium real interest rate to rise (fall) will shift the IS curve to the right (left).</a:t>
            </a:r>
          </a:p>
        </p:txBody>
      </p:sp>
      <p:sp>
        <p:nvSpPr>
          <p:cNvPr id="3" name="Slide Number Placeholder 5">
            <a:extLst>
              <a:ext uri="{FF2B5EF4-FFF2-40B4-BE49-F238E27FC236}">
                <a16:creationId xmlns:a16="http://schemas.microsoft.com/office/drawing/2014/main" id="{ADE81AC5-F18B-A1B9-0C1C-93D528442B84}"/>
              </a:ext>
            </a:extLst>
          </p:cNvPr>
          <p:cNvSpPr>
            <a:spLocks noGrp="1"/>
          </p:cNvSpPr>
          <p:nvPr>
            <p:ph type="sldNum" sz="quarter" idx="12"/>
          </p:nvPr>
        </p:nvSpPr>
        <p:spPr/>
        <p:txBody>
          <a:bodyPr/>
          <a:lstStyle/>
          <a:p>
            <a:fld id="{B2770BD1-2C03-D846-BA4C-71269A189637}" type="slidenum">
              <a:rPr lang="zh-TW" altLang="en-US"/>
              <a:pPr/>
              <a:t>9</a:t>
            </a:fld>
            <a:endParaRPr lang="en-US" altLang="zh-TW"/>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4D7B89AE-4398-EC38-6BF9-8393CD5BF5A1}"/>
              </a:ext>
            </a:extLst>
          </p:cNvPr>
          <p:cNvSpPr>
            <a:spLocks noGrp="1" noChangeArrowheads="1"/>
          </p:cNvSpPr>
          <p:nvPr>
            <p:ph type="title"/>
          </p:nvPr>
        </p:nvSpPr>
        <p:spPr/>
        <p:txBody>
          <a:bodyPr/>
          <a:lstStyle/>
          <a:p>
            <a:r>
              <a:rPr lang="en-US" altLang="zh-TW"/>
              <a:t>Factors that shift the IS curve</a:t>
            </a:r>
            <a:endParaRPr lang="zh-TW" altLang="en-US"/>
          </a:p>
        </p:txBody>
      </p:sp>
      <p:sp>
        <p:nvSpPr>
          <p:cNvPr id="115715" name="Rectangle 3">
            <a:extLst>
              <a:ext uri="{FF2B5EF4-FFF2-40B4-BE49-F238E27FC236}">
                <a16:creationId xmlns:a16="http://schemas.microsoft.com/office/drawing/2014/main" id="{48B7E64F-F6A7-5720-3C64-ACFE511BA0D4}"/>
              </a:ext>
            </a:extLst>
          </p:cNvPr>
          <p:cNvSpPr>
            <a:spLocks noGrp="1" noChangeArrowheads="1"/>
          </p:cNvSpPr>
          <p:nvPr>
            <p:ph idx="1"/>
          </p:nvPr>
        </p:nvSpPr>
        <p:spPr>
          <a:xfrm>
            <a:off x="1182688" y="2017713"/>
            <a:ext cx="7772400" cy="4611687"/>
          </a:xfrm>
        </p:spPr>
        <p:txBody>
          <a:bodyPr/>
          <a:lstStyle/>
          <a:p>
            <a:r>
              <a:rPr lang="en-US" altLang="zh-TW"/>
              <a:t>Expected future marginal product of capital</a:t>
            </a:r>
          </a:p>
          <a:p>
            <a:r>
              <a:rPr lang="en-US" altLang="zh-TW"/>
              <a:t>Effective tax rate on capital</a:t>
            </a:r>
          </a:p>
          <a:p>
            <a:r>
              <a:rPr lang="en-US" altLang="zh-TW"/>
              <a:t>Government investment</a:t>
            </a:r>
          </a:p>
          <a:p>
            <a:r>
              <a:rPr lang="en-US" altLang="zh-TW"/>
              <a:t>Expected future output</a:t>
            </a:r>
          </a:p>
          <a:p>
            <a:r>
              <a:rPr lang="en-US" altLang="zh-TW"/>
              <a:t>Wealth</a:t>
            </a:r>
          </a:p>
          <a:p>
            <a:r>
              <a:rPr lang="en-US" altLang="zh-TW"/>
              <a:t>Government consumption</a:t>
            </a:r>
          </a:p>
          <a:p>
            <a:r>
              <a:rPr lang="en-US" altLang="zh-TW"/>
              <a:t>Taxes.</a:t>
            </a:r>
            <a:endParaRPr lang="zh-TW" altLang="en-US"/>
          </a:p>
        </p:txBody>
      </p:sp>
      <p:sp>
        <p:nvSpPr>
          <p:cNvPr id="3" name="Slide Number Placeholder 5">
            <a:extLst>
              <a:ext uri="{FF2B5EF4-FFF2-40B4-BE49-F238E27FC236}">
                <a16:creationId xmlns:a16="http://schemas.microsoft.com/office/drawing/2014/main" id="{604B19C1-56AB-F35B-BA80-9BEEDFCD5658}"/>
              </a:ext>
            </a:extLst>
          </p:cNvPr>
          <p:cNvSpPr>
            <a:spLocks noGrp="1"/>
          </p:cNvSpPr>
          <p:nvPr>
            <p:ph type="sldNum" sz="quarter" idx="12"/>
          </p:nvPr>
        </p:nvSpPr>
        <p:spPr/>
        <p:txBody>
          <a:bodyPr/>
          <a:lstStyle/>
          <a:p>
            <a:fld id="{861F9194-D46E-264B-BF96-078A8FF33578}" type="slidenum">
              <a:rPr lang="zh-TW" altLang="en-US"/>
              <a:pPr/>
              <a:t>10</a:t>
            </a:fld>
            <a:endParaRPr lang="en-US" altLang="zh-TW"/>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DC029A72-37C2-EB0F-2804-0431388B58CC}"/>
              </a:ext>
            </a:extLst>
          </p:cNvPr>
          <p:cNvSpPr>
            <a:spLocks noGrp="1" noChangeArrowheads="1"/>
          </p:cNvSpPr>
          <p:nvPr>
            <p:ph type="title"/>
          </p:nvPr>
        </p:nvSpPr>
        <p:spPr/>
        <p:txBody>
          <a:bodyPr/>
          <a:lstStyle/>
          <a:p>
            <a:r>
              <a:rPr lang="en-US" altLang="zh-TW"/>
              <a:t>The LM curve </a:t>
            </a:r>
          </a:p>
        </p:txBody>
      </p:sp>
      <p:sp>
        <p:nvSpPr>
          <p:cNvPr id="121859" name="Rectangle 3">
            <a:extLst>
              <a:ext uri="{FF2B5EF4-FFF2-40B4-BE49-F238E27FC236}">
                <a16:creationId xmlns:a16="http://schemas.microsoft.com/office/drawing/2014/main" id="{56F7A945-CDAA-3D47-8B91-EA433FDA841A}"/>
              </a:ext>
            </a:extLst>
          </p:cNvPr>
          <p:cNvSpPr>
            <a:spLocks noGrp="1" noChangeArrowheads="1"/>
          </p:cNvSpPr>
          <p:nvPr>
            <p:ph idx="1"/>
          </p:nvPr>
        </p:nvSpPr>
        <p:spPr/>
        <p:txBody>
          <a:bodyPr/>
          <a:lstStyle/>
          <a:p>
            <a:r>
              <a:rPr lang="en-US" altLang="zh-TW"/>
              <a:t>The LM curve represents all the combinations of the real interest rate and the real income that equate the demand for real money and the supply of real money ( the equilibrium of the money market), given other things being equal.</a:t>
            </a:r>
            <a:endParaRPr lang="zh-TW" altLang="en-US"/>
          </a:p>
        </p:txBody>
      </p:sp>
      <p:sp>
        <p:nvSpPr>
          <p:cNvPr id="3" name="Slide Number Placeholder 5">
            <a:extLst>
              <a:ext uri="{FF2B5EF4-FFF2-40B4-BE49-F238E27FC236}">
                <a16:creationId xmlns:a16="http://schemas.microsoft.com/office/drawing/2014/main" id="{C6728300-E831-7F5E-13D3-58A62E637AC5}"/>
              </a:ext>
            </a:extLst>
          </p:cNvPr>
          <p:cNvSpPr>
            <a:spLocks noGrp="1"/>
          </p:cNvSpPr>
          <p:nvPr>
            <p:ph type="sldNum" sz="quarter" idx="12"/>
          </p:nvPr>
        </p:nvSpPr>
        <p:spPr/>
        <p:txBody>
          <a:bodyPr/>
          <a:lstStyle/>
          <a:p>
            <a:fld id="{0D96A91C-B76B-7F45-B210-81DE49C7C487}" type="slidenum">
              <a:rPr lang="zh-TW" altLang="en-US"/>
              <a:pPr/>
              <a:t>11</a:t>
            </a:fld>
            <a:endParaRPr lang="en-US" altLang="zh-TW"/>
          </a:p>
        </p:txBody>
      </p:sp>
      <p:graphicFrame>
        <p:nvGraphicFramePr>
          <p:cNvPr id="121860" name="Object 4">
            <a:extLst>
              <a:ext uri="{FF2B5EF4-FFF2-40B4-BE49-F238E27FC236}">
                <a16:creationId xmlns:a16="http://schemas.microsoft.com/office/drawing/2014/main" id="{67CFFA0B-23C7-2F69-FA52-3E1E1C75C54E}"/>
              </a:ext>
            </a:extLst>
          </p:cNvPr>
          <p:cNvGraphicFramePr>
            <a:graphicFrameLocks noChangeAspect="1"/>
          </p:cNvGraphicFramePr>
          <p:nvPr/>
        </p:nvGraphicFramePr>
        <p:xfrm>
          <a:off x="4495800" y="5105400"/>
          <a:ext cx="2133600" cy="1066800"/>
        </p:xfrm>
        <a:graphic>
          <a:graphicData uri="http://schemas.openxmlformats.org/presentationml/2006/ole">
            <mc:AlternateContent xmlns:mc="http://schemas.openxmlformats.org/markup-compatibility/2006">
              <mc:Choice xmlns:v="urn:schemas-microsoft-com:vml" Requires="v">
                <p:oleObj name="Equation" r:id="rId2" imgW="18135600" imgH="9067800" progId="Equation.3">
                  <p:embed/>
                </p:oleObj>
              </mc:Choice>
              <mc:Fallback>
                <p:oleObj name="Equation" r:id="rId2" imgW="18135600" imgH="9067800"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5105400"/>
                        <a:ext cx="2133600"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62C88C2C-0114-E0B7-DCB1-6391E85A48E6}"/>
              </a:ext>
            </a:extLst>
          </p:cNvPr>
          <p:cNvSpPr>
            <a:spLocks noGrp="1"/>
          </p:cNvSpPr>
          <p:nvPr>
            <p:ph type="sldNum" sz="quarter" idx="12"/>
          </p:nvPr>
        </p:nvSpPr>
        <p:spPr/>
        <p:txBody>
          <a:bodyPr/>
          <a:lstStyle/>
          <a:p>
            <a:fld id="{50CC25A3-EB04-4A4D-A355-6E738C9812C4}" type="slidenum">
              <a:rPr lang="zh-TW" altLang="en-US"/>
              <a:pPr/>
              <a:t>12</a:t>
            </a:fld>
            <a:endParaRPr lang="en-US" altLang="zh-TW"/>
          </a:p>
        </p:txBody>
      </p:sp>
      <p:sp>
        <p:nvSpPr>
          <p:cNvPr id="118786" name="Line 2">
            <a:extLst>
              <a:ext uri="{FF2B5EF4-FFF2-40B4-BE49-F238E27FC236}">
                <a16:creationId xmlns:a16="http://schemas.microsoft.com/office/drawing/2014/main" id="{E67AC728-E667-4210-06DA-02E96307E564}"/>
              </a:ext>
            </a:extLst>
          </p:cNvPr>
          <p:cNvSpPr>
            <a:spLocks noChangeShapeType="1"/>
          </p:cNvSpPr>
          <p:nvPr/>
        </p:nvSpPr>
        <p:spPr bwMode="auto">
          <a:xfrm>
            <a:off x="609600" y="2743200"/>
            <a:ext cx="0" cy="29718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18787" name="Line 3">
            <a:extLst>
              <a:ext uri="{FF2B5EF4-FFF2-40B4-BE49-F238E27FC236}">
                <a16:creationId xmlns:a16="http://schemas.microsoft.com/office/drawing/2014/main" id="{F44ECB50-D976-2F99-EB1B-440C99DC9C5B}"/>
              </a:ext>
            </a:extLst>
          </p:cNvPr>
          <p:cNvSpPr>
            <a:spLocks noChangeShapeType="1"/>
          </p:cNvSpPr>
          <p:nvPr/>
        </p:nvSpPr>
        <p:spPr bwMode="auto">
          <a:xfrm>
            <a:off x="609600" y="5715000"/>
            <a:ext cx="2971800"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18788" name="Line 4">
            <a:extLst>
              <a:ext uri="{FF2B5EF4-FFF2-40B4-BE49-F238E27FC236}">
                <a16:creationId xmlns:a16="http://schemas.microsoft.com/office/drawing/2014/main" id="{F54F32F4-0EA1-0C75-542B-A73B3BCC6411}"/>
              </a:ext>
            </a:extLst>
          </p:cNvPr>
          <p:cNvSpPr>
            <a:spLocks noChangeShapeType="1"/>
          </p:cNvSpPr>
          <p:nvPr/>
        </p:nvSpPr>
        <p:spPr bwMode="auto">
          <a:xfrm>
            <a:off x="2286000" y="2667000"/>
            <a:ext cx="0" cy="30480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18789" name="Line 5">
            <a:extLst>
              <a:ext uri="{FF2B5EF4-FFF2-40B4-BE49-F238E27FC236}">
                <a16:creationId xmlns:a16="http://schemas.microsoft.com/office/drawing/2014/main" id="{680721C9-2D84-BF6B-B6E6-C3AE5AA38342}"/>
              </a:ext>
            </a:extLst>
          </p:cNvPr>
          <p:cNvSpPr>
            <a:spLocks noChangeShapeType="1"/>
          </p:cNvSpPr>
          <p:nvPr/>
        </p:nvSpPr>
        <p:spPr bwMode="auto">
          <a:xfrm>
            <a:off x="1066800" y="3276600"/>
            <a:ext cx="2438400" cy="20574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18790" name="Line 6">
            <a:extLst>
              <a:ext uri="{FF2B5EF4-FFF2-40B4-BE49-F238E27FC236}">
                <a16:creationId xmlns:a16="http://schemas.microsoft.com/office/drawing/2014/main" id="{4DAC2073-077C-4B3D-4AE9-A6F5D3B184BC}"/>
              </a:ext>
            </a:extLst>
          </p:cNvPr>
          <p:cNvSpPr>
            <a:spLocks noChangeShapeType="1"/>
          </p:cNvSpPr>
          <p:nvPr/>
        </p:nvSpPr>
        <p:spPr bwMode="auto">
          <a:xfrm>
            <a:off x="1676400" y="3200400"/>
            <a:ext cx="2286000" cy="19050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18791" name="Line 7">
            <a:extLst>
              <a:ext uri="{FF2B5EF4-FFF2-40B4-BE49-F238E27FC236}">
                <a16:creationId xmlns:a16="http://schemas.microsoft.com/office/drawing/2014/main" id="{0A964BBF-25BC-C8AB-B767-BC7BAE9B7EE5}"/>
              </a:ext>
            </a:extLst>
          </p:cNvPr>
          <p:cNvSpPr>
            <a:spLocks noChangeShapeType="1"/>
          </p:cNvSpPr>
          <p:nvPr/>
        </p:nvSpPr>
        <p:spPr bwMode="auto">
          <a:xfrm flipH="1">
            <a:off x="609600" y="4343400"/>
            <a:ext cx="1676400"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18793" name="Line 9">
            <a:extLst>
              <a:ext uri="{FF2B5EF4-FFF2-40B4-BE49-F238E27FC236}">
                <a16:creationId xmlns:a16="http://schemas.microsoft.com/office/drawing/2014/main" id="{26E89533-5A19-4B68-2577-F86796730AE3}"/>
              </a:ext>
            </a:extLst>
          </p:cNvPr>
          <p:cNvSpPr>
            <a:spLocks noChangeShapeType="1"/>
          </p:cNvSpPr>
          <p:nvPr/>
        </p:nvSpPr>
        <p:spPr bwMode="auto">
          <a:xfrm flipH="1">
            <a:off x="609600" y="3733800"/>
            <a:ext cx="1676400"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18794" name="Line 10">
            <a:extLst>
              <a:ext uri="{FF2B5EF4-FFF2-40B4-BE49-F238E27FC236}">
                <a16:creationId xmlns:a16="http://schemas.microsoft.com/office/drawing/2014/main" id="{2BC07238-2204-D635-1DFE-F20AA26F625B}"/>
              </a:ext>
            </a:extLst>
          </p:cNvPr>
          <p:cNvSpPr>
            <a:spLocks noChangeShapeType="1"/>
          </p:cNvSpPr>
          <p:nvPr/>
        </p:nvSpPr>
        <p:spPr bwMode="auto">
          <a:xfrm>
            <a:off x="4876800" y="2667000"/>
            <a:ext cx="0" cy="30480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18795" name="Line 11">
            <a:extLst>
              <a:ext uri="{FF2B5EF4-FFF2-40B4-BE49-F238E27FC236}">
                <a16:creationId xmlns:a16="http://schemas.microsoft.com/office/drawing/2014/main" id="{A9C6F144-A14A-BB30-98E8-2E4966ED9ED4}"/>
              </a:ext>
            </a:extLst>
          </p:cNvPr>
          <p:cNvSpPr>
            <a:spLocks noChangeShapeType="1"/>
          </p:cNvSpPr>
          <p:nvPr/>
        </p:nvSpPr>
        <p:spPr bwMode="auto">
          <a:xfrm>
            <a:off x="4876800" y="5715000"/>
            <a:ext cx="3048000"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18796" name="Line 12">
            <a:extLst>
              <a:ext uri="{FF2B5EF4-FFF2-40B4-BE49-F238E27FC236}">
                <a16:creationId xmlns:a16="http://schemas.microsoft.com/office/drawing/2014/main" id="{58EE1F41-665A-5A1F-55D9-360DA35FE083}"/>
              </a:ext>
            </a:extLst>
          </p:cNvPr>
          <p:cNvSpPr>
            <a:spLocks noChangeShapeType="1"/>
          </p:cNvSpPr>
          <p:nvPr/>
        </p:nvSpPr>
        <p:spPr bwMode="auto">
          <a:xfrm flipH="1">
            <a:off x="5410200" y="2667000"/>
            <a:ext cx="2209800" cy="26670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18797" name="Line 13">
            <a:extLst>
              <a:ext uri="{FF2B5EF4-FFF2-40B4-BE49-F238E27FC236}">
                <a16:creationId xmlns:a16="http://schemas.microsoft.com/office/drawing/2014/main" id="{CB438873-2E87-DEE9-069C-707D22C61A04}"/>
              </a:ext>
            </a:extLst>
          </p:cNvPr>
          <p:cNvSpPr>
            <a:spLocks noChangeShapeType="1"/>
          </p:cNvSpPr>
          <p:nvPr/>
        </p:nvSpPr>
        <p:spPr bwMode="auto">
          <a:xfrm>
            <a:off x="2286000" y="4343400"/>
            <a:ext cx="3962400"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18798" name="Line 14">
            <a:extLst>
              <a:ext uri="{FF2B5EF4-FFF2-40B4-BE49-F238E27FC236}">
                <a16:creationId xmlns:a16="http://schemas.microsoft.com/office/drawing/2014/main" id="{0ADDF591-A334-FD95-82F9-7E7F8D6DF129}"/>
              </a:ext>
            </a:extLst>
          </p:cNvPr>
          <p:cNvSpPr>
            <a:spLocks noChangeShapeType="1"/>
          </p:cNvSpPr>
          <p:nvPr/>
        </p:nvSpPr>
        <p:spPr bwMode="auto">
          <a:xfrm>
            <a:off x="2286000" y="3733800"/>
            <a:ext cx="4495800"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18799" name="Line 15">
            <a:extLst>
              <a:ext uri="{FF2B5EF4-FFF2-40B4-BE49-F238E27FC236}">
                <a16:creationId xmlns:a16="http://schemas.microsoft.com/office/drawing/2014/main" id="{24B8D78C-C6D7-D212-F5AF-E121F0A2CD4D}"/>
              </a:ext>
            </a:extLst>
          </p:cNvPr>
          <p:cNvSpPr>
            <a:spLocks noChangeShapeType="1"/>
          </p:cNvSpPr>
          <p:nvPr/>
        </p:nvSpPr>
        <p:spPr bwMode="auto">
          <a:xfrm>
            <a:off x="6248400" y="4343400"/>
            <a:ext cx="0" cy="13716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18800" name="Line 16">
            <a:extLst>
              <a:ext uri="{FF2B5EF4-FFF2-40B4-BE49-F238E27FC236}">
                <a16:creationId xmlns:a16="http://schemas.microsoft.com/office/drawing/2014/main" id="{5097558C-1B9A-F3F2-2D31-141DD2EEAC47}"/>
              </a:ext>
            </a:extLst>
          </p:cNvPr>
          <p:cNvSpPr>
            <a:spLocks noChangeShapeType="1"/>
          </p:cNvSpPr>
          <p:nvPr/>
        </p:nvSpPr>
        <p:spPr bwMode="auto">
          <a:xfrm>
            <a:off x="6781800" y="3733800"/>
            <a:ext cx="0" cy="19812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aphicFrame>
        <p:nvGraphicFramePr>
          <p:cNvPr id="118801" name="Object 17">
            <a:extLst>
              <a:ext uri="{FF2B5EF4-FFF2-40B4-BE49-F238E27FC236}">
                <a16:creationId xmlns:a16="http://schemas.microsoft.com/office/drawing/2014/main" id="{5BD985C4-6896-2DAB-338A-8CB488F19EDC}"/>
              </a:ext>
            </a:extLst>
          </p:cNvPr>
          <p:cNvGraphicFramePr>
            <a:graphicFrameLocks noChangeAspect="1"/>
          </p:cNvGraphicFramePr>
          <p:nvPr/>
        </p:nvGraphicFramePr>
        <p:xfrm>
          <a:off x="4419600" y="2667000"/>
          <a:ext cx="342900" cy="381000"/>
        </p:xfrm>
        <a:graphic>
          <a:graphicData uri="http://schemas.openxmlformats.org/presentationml/2006/ole">
            <mc:AlternateContent xmlns:mc="http://schemas.openxmlformats.org/markup-compatibility/2006">
              <mc:Choice xmlns:v="urn:schemas-microsoft-com:vml" Requires="v">
                <p:oleObj name="Equation" r:id="rId2" imgW="2628900" imgH="2921000" progId="Equation.3">
                  <p:embed/>
                </p:oleObj>
              </mc:Choice>
              <mc:Fallback>
                <p:oleObj name="Equation" r:id="rId2" imgW="2628900" imgH="2921000" progId="Equation.3">
                  <p:embed/>
                  <p:pic>
                    <p:nvPicPr>
                      <p:cNvPr id="0" name="Object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2667000"/>
                        <a:ext cx="34290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8802" name="Object 18">
            <a:extLst>
              <a:ext uri="{FF2B5EF4-FFF2-40B4-BE49-F238E27FC236}">
                <a16:creationId xmlns:a16="http://schemas.microsoft.com/office/drawing/2014/main" id="{43B2E2AD-30D1-AEC6-DCF7-3F8E3AF80C8C}"/>
              </a:ext>
            </a:extLst>
          </p:cNvPr>
          <p:cNvGraphicFramePr>
            <a:graphicFrameLocks noChangeAspect="1"/>
          </p:cNvGraphicFramePr>
          <p:nvPr/>
        </p:nvGraphicFramePr>
        <p:xfrm>
          <a:off x="228600" y="2667000"/>
          <a:ext cx="342900" cy="381000"/>
        </p:xfrm>
        <a:graphic>
          <a:graphicData uri="http://schemas.openxmlformats.org/presentationml/2006/ole">
            <mc:AlternateContent xmlns:mc="http://schemas.openxmlformats.org/markup-compatibility/2006">
              <mc:Choice xmlns:v="urn:schemas-microsoft-com:vml" Requires="v">
                <p:oleObj name="Equation" r:id="rId4" imgW="2628900" imgH="2921000" progId="Equation.3">
                  <p:embed/>
                </p:oleObj>
              </mc:Choice>
              <mc:Fallback>
                <p:oleObj name="Equation" r:id="rId4" imgW="2628900" imgH="2921000" progId="Equation.3">
                  <p:embed/>
                  <p:pic>
                    <p:nvPicPr>
                      <p:cNvPr id="0" name="Object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667000"/>
                        <a:ext cx="34290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8803" name="Object 19">
            <a:extLst>
              <a:ext uri="{FF2B5EF4-FFF2-40B4-BE49-F238E27FC236}">
                <a16:creationId xmlns:a16="http://schemas.microsoft.com/office/drawing/2014/main" id="{119B511F-7ECF-761C-DC98-2B23FDF21868}"/>
              </a:ext>
            </a:extLst>
          </p:cNvPr>
          <p:cNvGraphicFramePr>
            <a:graphicFrameLocks noChangeAspect="1"/>
          </p:cNvGraphicFramePr>
          <p:nvPr/>
        </p:nvGraphicFramePr>
        <p:xfrm>
          <a:off x="6248400" y="5791200"/>
          <a:ext cx="609600" cy="493713"/>
        </p:xfrm>
        <a:graphic>
          <a:graphicData uri="http://schemas.openxmlformats.org/presentationml/2006/ole">
            <mc:AlternateContent xmlns:mc="http://schemas.openxmlformats.org/markup-compatibility/2006">
              <mc:Choice xmlns:v="urn:schemas-microsoft-com:vml" Requires="v">
                <p:oleObj name="Equation" r:id="rId5" imgW="6146800" imgH="4978400" progId="Equation.3">
                  <p:embed/>
                </p:oleObj>
              </mc:Choice>
              <mc:Fallback>
                <p:oleObj name="Equation" r:id="rId5" imgW="6146800" imgH="4978400" progId="Equation.3">
                  <p:embed/>
                  <p:pic>
                    <p:nvPicPr>
                      <p:cNvPr id="0" name="Object 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48400" y="5791200"/>
                        <a:ext cx="609600" cy="493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8804" name="Object 20">
            <a:extLst>
              <a:ext uri="{FF2B5EF4-FFF2-40B4-BE49-F238E27FC236}">
                <a16:creationId xmlns:a16="http://schemas.microsoft.com/office/drawing/2014/main" id="{6A4A4827-390B-C3A2-52A4-2EFAF4A9C511}"/>
              </a:ext>
            </a:extLst>
          </p:cNvPr>
          <p:cNvGraphicFramePr>
            <a:graphicFrameLocks noChangeAspect="1"/>
          </p:cNvGraphicFramePr>
          <p:nvPr/>
        </p:nvGraphicFramePr>
        <p:xfrm>
          <a:off x="7772400" y="5867400"/>
          <a:ext cx="381000" cy="381000"/>
        </p:xfrm>
        <a:graphic>
          <a:graphicData uri="http://schemas.openxmlformats.org/presentationml/2006/ole">
            <mc:AlternateContent xmlns:mc="http://schemas.openxmlformats.org/markup-compatibility/2006">
              <mc:Choice xmlns:v="urn:schemas-microsoft-com:vml" Requires="v">
                <p:oleObj name="Equation" r:id="rId7" imgW="3505200" imgH="3505200" progId="Equation.3">
                  <p:embed/>
                </p:oleObj>
              </mc:Choice>
              <mc:Fallback>
                <p:oleObj name="Equation" r:id="rId7" imgW="3505200" imgH="3505200" progId="Equation.3">
                  <p:embed/>
                  <p:pic>
                    <p:nvPicPr>
                      <p:cNvPr id="0" name="Object 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72400" y="5867400"/>
                        <a:ext cx="38100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8806" name="Object 22">
            <a:extLst>
              <a:ext uri="{FF2B5EF4-FFF2-40B4-BE49-F238E27FC236}">
                <a16:creationId xmlns:a16="http://schemas.microsoft.com/office/drawing/2014/main" id="{8CBA271A-6310-59A5-7DA3-8E4B91541F55}"/>
              </a:ext>
            </a:extLst>
          </p:cNvPr>
          <p:cNvGraphicFramePr>
            <a:graphicFrameLocks noChangeAspect="1"/>
          </p:cNvGraphicFramePr>
          <p:nvPr/>
        </p:nvGraphicFramePr>
        <p:xfrm>
          <a:off x="228600" y="3581400"/>
          <a:ext cx="255588" cy="838200"/>
        </p:xfrm>
        <a:graphic>
          <a:graphicData uri="http://schemas.openxmlformats.org/presentationml/2006/ole">
            <mc:AlternateContent xmlns:mc="http://schemas.openxmlformats.org/markup-compatibility/2006">
              <mc:Choice xmlns:v="urn:schemas-microsoft-com:vml" Requires="v">
                <p:oleObj name="Equation" r:id="rId9" imgW="3213100" imgH="10528300" progId="Equation.3">
                  <p:embed/>
                </p:oleObj>
              </mc:Choice>
              <mc:Fallback>
                <p:oleObj name="Equation" r:id="rId9" imgW="3213100" imgH="10528300" progId="Equation.3">
                  <p:embed/>
                  <p:pic>
                    <p:nvPicPr>
                      <p:cNvPr id="0" name="Object 2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8600" y="3581400"/>
                        <a:ext cx="255588"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8807" name="Object 23">
            <a:extLst>
              <a:ext uri="{FF2B5EF4-FFF2-40B4-BE49-F238E27FC236}">
                <a16:creationId xmlns:a16="http://schemas.microsoft.com/office/drawing/2014/main" id="{B8705905-49B7-5AB3-C49D-127554F483E2}"/>
              </a:ext>
            </a:extLst>
          </p:cNvPr>
          <p:cNvGraphicFramePr>
            <a:graphicFrameLocks noChangeAspect="1"/>
          </p:cNvGraphicFramePr>
          <p:nvPr/>
        </p:nvGraphicFramePr>
        <p:xfrm>
          <a:off x="2057400" y="1905000"/>
          <a:ext cx="419100" cy="720725"/>
        </p:xfrm>
        <a:graphic>
          <a:graphicData uri="http://schemas.openxmlformats.org/presentationml/2006/ole">
            <mc:AlternateContent xmlns:mc="http://schemas.openxmlformats.org/markup-compatibility/2006">
              <mc:Choice xmlns:v="urn:schemas-microsoft-com:vml" Requires="v">
                <p:oleObj name="Equation" r:id="rId11" imgW="5270500" imgH="9067800" progId="Equation.3">
                  <p:embed/>
                </p:oleObj>
              </mc:Choice>
              <mc:Fallback>
                <p:oleObj name="Equation" r:id="rId11" imgW="5270500" imgH="9067800" progId="Equation.3">
                  <p:embed/>
                  <p:pic>
                    <p:nvPicPr>
                      <p:cNvPr id="0" name="Object 2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057400" y="1905000"/>
                        <a:ext cx="419100"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8808" name="Object 24">
            <a:extLst>
              <a:ext uri="{FF2B5EF4-FFF2-40B4-BE49-F238E27FC236}">
                <a16:creationId xmlns:a16="http://schemas.microsoft.com/office/drawing/2014/main" id="{5271F8A0-015F-29B0-368E-E4D00801F328}"/>
              </a:ext>
            </a:extLst>
          </p:cNvPr>
          <p:cNvGraphicFramePr>
            <a:graphicFrameLocks noChangeAspect="1"/>
          </p:cNvGraphicFramePr>
          <p:nvPr/>
        </p:nvGraphicFramePr>
        <p:xfrm>
          <a:off x="609600" y="2743200"/>
          <a:ext cx="839788" cy="476250"/>
        </p:xfrm>
        <a:graphic>
          <a:graphicData uri="http://schemas.openxmlformats.org/presentationml/2006/ole">
            <mc:AlternateContent xmlns:mc="http://schemas.openxmlformats.org/markup-compatibility/2006">
              <mc:Choice xmlns:v="urn:schemas-microsoft-com:vml" Requires="v">
                <p:oleObj name="Equation" r:id="rId13" imgW="8775700" imgH="4978400" progId="Equation.3">
                  <p:embed/>
                </p:oleObj>
              </mc:Choice>
              <mc:Fallback>
                <p:oleObj name="Equation" r:id="rId13" imgW="8775700" imgH="4978400" progId="Equation.3">
                  <p:embed/>
                  <p:pic>
                    <p:nvPicPr>
                      <p:cNvPr id="0" name="Object 2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09600" y="2743200"/>
                        <a:ext cx="839788"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8809" name="Object 25">
            <a:extLst>
              <a:ext uri="{FF2B5EF4-FFF2-40B4-BE49-F238E27FC236}">
                <a16:creationId xmlns:a16="http://schemas.microsoft.com/office/drawing/2014/main" id="{8907559F-75F8-2B23-87B0-6A2D1C4441E3}"/>
              </a:ext>
            </a:extLst>
          </p:cNvPr>
          <p:cNvGraphicFramePr>
            <a:graphicFrameLocks noChangeAspect="1"/>
          </p:cNvGraphicFramePr>
          <p:nvPr/>
        </p:nvGraphicFramePr>
        <p:xfrm>
          <a:off x="1384300" y="2743200"/>
          <a:ext cx="812800" cy="476250"/>
        </p:xfrm>
        <a:graphic>
          <a:graphicData uri="http://schemas.openxmlformats.org/presentationml/2006/ole">
            <mc:AlternateContent xmlns:mc="http://schemas.openxmlformats.org/markup-compatibility/2006">
              <mc:Choice xmlns:v="urn:schemas-microsoft-com:vml" Requires="v">
                <p:oleObj name="Equation" r:id="rId15" imgW="8483600" imgH="4978400" progId="Equation.3">
                  <p:embed/>
                </p:oleObj>
              </mc:Choice>
              <mc:Fallback>
                <p:oleObj name="Equation" r:id="rId15" imgW="8483600" imgH="4978400" progId="Equation.3">
                  <p:embed/>
                  <p:pic>
                    <p:nvPicPr>
                      <p:cNvPr id="0" name="Object 2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384300" y="2743200"/>
                        <a:ext cx="8128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8810" name="Object 26">
            <a:extLst>
              <a:ext uri="{FF2B5EF4-FFF2-40B4-BE49-F238E27FC236}">
                <a16:creationId xmlns:a16="http://schemas.microsoft.com/office/drawing/2014/main" id="{D139BA18-FEE4-586F-2254-01EC2A9D0DCB}"/>
              </a:ext>
            </a:extLst>
          </p:cNvPr>
          <p:cNvGraphicFramePr>
            <a:graphicFrameLocks noChangeAspect="1"/>
          </p:cNvGraphicFramePr>
          <p:nvPr/>
        </p:nvGraphicFramePr>
        <p:xfrm>
          <a:off x="4495800" y="3581400"/>
          <a:ext cx="255588" cy="838200"/>
        </p:xfrm>
        <a:graphic>
          <a:graphicData uri="http://schemas.openxmlformats.org/presentationml/2006/ole">
            <mc:AlternateContent xmlns:mc="http://schemas.openxmlformats.org/markup-compatibility/2006">
              <mc:Choice xmlns:v="urn:schemas-microsoft-com:vml" Requires="v">
                <p:oleObj name="Equation" r:id="rId17" imgW="3213100" imgH="10528300" progId="Equation.3">
                  <p:embed/>
                </p:oleObj>
              </mc:Choice>
              <mc:Fallback>
                <p:oleObj name="Equation" r:id="rId17" imgW="3213100" imgH="10528300" progId="Equation.3">
                  <p:embed/>
                  <p:pic>
                    <p:nvPicPr>
                      <p:cNvPr id="0" name="Object 26"/>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495800" y="3581400"/>
                        <a:ext cx="255588"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8811" name="Text Box 27">
            <a:extLst>
              <a:ext uri="{FF2B5EF4-FFF2-40B4-BE49-F238E27FC236}">
                <a16:creationId xmlns:a16="http://schemas.microsoft.com/office/drawing/2014/main" id="{0D9B0C66-3C73-829F-3D38-7110FCA7BD71}"/>
              </a:ext>
            </a:extLst>
          </p:cNvPr>
          <p:cNvSpPr txBox="1">
            <a:spLocks noChangeArrowheads="1"/>
          </p:cNvSpPr>
          <p:nvPr/>
        </p:nvSpPr>
        <p:spPr bwMode="auto">
          <a:xfrm>
            <a:off x="6553200" y="2133600"/>
            <a:ext cx="152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TW"/>
              <a:t>LM curve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9B42B575-8BFF-1AE6-5799-503D3DC020D5}"/>
              </a:ext>
            </a:extLst>
          </p:cNvPr>
          <p:cNvSpPr>
            <a:spLocks noGrp="1" noChangeArrowheads="1"/>
          </p:cNvSpPr>
          <p:nvPr>
            <p:ph type="title"/>
          </p:nvPr>
        </p:nvSpPr>
        <p:spPr/>
        <p:txBody>
          <a:bodyPr/>
          <a:lstStyle/>
          <a:p>
            <a:r>
              <a:rPr lang="en-US" altLang="zh-TW"/>
              <a:t>The slope of the LM curve</a:t>
            </a:r>
          </a:p>
        </p:txBody>
      </p:sp>
      <p:sp>
        <p:nvSpPr>
          <p:cNvPr id="119811" name="Rectangle 3">
            <a:extLst>
              <a:ext uri="{FF2B5EF4-FFF2-40B4-BE49-F238E27FC236}">
                <a16:creationId xmlns:a16="http://schemas.microsoft.com/office/drawing/2014/main" id="{7FED5617-2E86-B504-690F-47E2CA042361}"/>
              </a:ext>
            </a:extLst>
          </p:cNvPr>
          <p:cNvSpPr>
            <a:spLocks noGrp="1" noChangeArrowheads="1"/>
          </p:cNvSpPr>
          <p:nvPr>
            <p:ph idx="1"/>
          </p:nvPr>
        </p:nvSpPr>
        <p:spPr/>
        <p:txBody>
          <a:bodyPr/>
          <a:lstStyle/>
          <a:p>
            <a:r>
              <a:rPr lang="en-US" altLang="zh-TW"/>
              <a:t>When the real income level increases, the real money demand will increase too. Given the real money supply, the equilibrium real interest rate will rise.</a:t>
            </a:r>
          </a:p>
          <a:p>
            <a:r>
              <a:rPr lang="en-US" altLang="zh-TW"/>
              <a:t>The LM curve is an upward slopping curve ( positive slope). </a:t>
            </a:r>
          </a:p>
        </p:txBody>
      </p:sp>
      <p:sp>
        <p:nvSpPr>
          <p:cNvPr id="3" name="Slide Number Placeholder 5">
            <a:extLst>
              <a:ext uri="{FF2B5EF4-FFF2-40B4-BE49-F238E27FC236}">
                <a16:creationId xmlns:a16="http://schemas.microsoft.com/office/drawing/2014/main" id="{1D50248D-06A4-AACD-79AB-792E46F8E9EC}"/>
              </a:ext>
            </a:extLst>
          </p:cNvPr>
          <p:cNvSpPr>
            <a:spLocks noGrp="1"/>
          </p:cNvSpPr>
          <p:nvPr>
            <p:ph type="sldNum" sz="quarter" idx="12"/>
          </p:nvPr>
        </p:nvSpPr>
        <p:spPr/>
        <p:txBody>
          <a:bodyPr/>
          <a:lstStyle/>
          <a:p>
            <a:fld id="{D4057EBA-10AC-334B-8076-BBF0DC7E8412}" type="slidenum">
              <a:rPr lang="zh-TW" altLang="en-US"/>
              <a:pPr/>
              <a:t>13</a:t>
            </a:fld>
            <a:endParaRPr lang="en-US" altLang="zh-TW"/>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042BB5A2-DD71-C935-787D-F9199813AE0C}"/>
              </a:ext>
            </a:extLst>
          </p:cNvPr>
          <p:cNvSpPr>
            <a:spLocks noGrp="1" noChangeArrowheads="1"/>
          </p:cNvSpPr>
          <p:nvPr>
            <p:ph type="title"/>
          </p:nvPr>
        </p:nvSpPr>
        <p:spPr>
          <a:xfrm>
            <a:off x="1143000" y="609600"/>
            <a:ext cx="7793038" cy="1143000"/>
          </a:xfrm>
        </p:spPr>
        <p:txBody>
          <a:bodyPr/>
          <a:lstStyle/>
          <a:p>
            <a:r>
              <a:rPr lang="en-US" altLang="zh-TW"/>
              <a:t>Factors that shift the LM curve</a:t>
            </a:r>
            <a:endParaRPr lang="zh-TW" altLang="en-US"/>
          </a:p>
        </p:txBody>
      </p:sp>
      <p:sp>
        <p:nvSpPr>
          <p:cNvPr id="120835" name="Rectangle 3">
            <a:extLst>
              <a:ext uri="{FF2B5EF4-FFF2-40B4-BE49-F238E27FC236}">
                <a16:creationId xmlns:a16="http://schemas.microsoft.com/office/drawing/2014/main" id="{2937FEDA-170C-B1DB-AB28-88ED4EFAFB4B}"/>
              </a:ext>
            </a:extLst>
          </p:cNvPr>
          <p:cNvSpPr>
            <a:spLocks noGrp="1" noChangeArrowheads="1"/>
          </p:cNvSpPr>
          <p:nvPr>
            <p:ph idx="1"/>
          </p:nvPr>
        </p:nvSpPr>
        <p:spPr/>
        <p:txBody>
          <a:bodyPr/>
          <a:lstStyle/>
          <a:p>
            <a:r>
              <a:rPr lang="en-US" altLang="zh-TW"/>
              <a:t>Given the real income level, any factor that will make the equilibrium real interest rate to rise (fall) will shift the LM curve to the left (right).</a:t>
            </a:r>
          </a:p>
          <a:p>
            <a:endParaRPr lang="zh-TW" altLang="en-US"/>
          </a:p>
        </p:txBody>
      </p:sp>
      <p:sp>
        <p:nvSpPr>
          <p:cNvPr id="3" name="Slide Number Placeholder 5">
            <a:extLst>
              <a:ext uri="{FF2B5EF4-FFF2-40B4-BE49-F238E27FC236}">
                <a16:creationId xmlns:a16="http://schemas.microsoft.com/office/drawing/2014/main" id="{8CC31B79-7F39-1564-D075-313B855E0472}"/>
              </a:ext>
            </a:extLst>
          </p:cNvPr>
          <p:cNvSpPr>
            <a:spLocks noGrp="1"/>
          </p:cNvSpPr>
          <p:nvPr>
            <p:ph type="sldNum" sz="quarter" idx="12"/>
          </p:nvPr>
        </p:nvSpPr>
        <p:spPr/>
        <p:txBody>
          <a:bodyPr/>
          <a:lstStyle/>
          <a:p>
            <a:fld id="{FA392DA5-7880-A64E-870C-1054DDA81896}" type="slidenum">
              <a:rPr lang="zh-TW" altLang="en-US"/>
              <a:pPr/>
              <a:t>14</a:t>
            </a:fld>
            <a:endParaRPr lang="en-US" altLang="zh-TW"/>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85B82857-72EC-CF73-10D6-17CFDE41D648}"/>
              </a:ext>
            </a:extLst>
          </p:cNvPr>
          <p:cNvSpPr>
            <a:spLocks noGrp="1" noChangeArrowheads="1"/>
          </p:cNvSpPr>
          <p:nvPr>
            <p:ph type="title"/>
          </p:nvPr>
        </p:nvSpPr>
        <p:spPr/>
        <p:txBody>
          <a:bodyPr/>
          <a:lstStyle/>
          <a:p>
            <a:r>
              <a:rPr lang="en-US" altLang="zh-TW"/>
              <a:t>Factors that shift the LM curve</a:t>
            </a:r>
            <a:endParaRPr lang="zh-TW" altLang="en-US"/>
          </a:p>
        </p:txBody>
      </p:sp>
      <p:sp>
        <p:nvSpPr>
          <p:cNvPr id="124931" name="Rectangle 3">
            <a:extLst>
              <a:ext uri="{FF2B5EF4-FFF2-40B4-BE49-F238E27FC236}">
                <a16:creationId xmlns:a16="http://schemas.microsoft.com/office/drawing/2014/main" id="{AB97F1D2-65E5-0FFA-2767-8CBE0FEF7F1D}"/>
              </a:ext>
            </a:extLst>
          </p:cNvPr>
          <p:cNvSpPr>
            <a:spLocks noGrp="1" noChangeArrowheads="1"/>
          </p:cNvSpPr>
          <p:nvPr>
            <p:ph idx="1"/>
          </p:nvPr>
        </p:nvSpPr>
        <p:spPr>
          <a:xfrm>
            <a:off x="1182688" y="2017713"/>
            <a:ext cx="7772400" cy="4611687"/>
          </a:xfrm>
        </p:spPr>
        <p:txBody>
          <a:bodyPr>
            <a:normAutofit lnSpcReduction="10000"/>
          </a:bodyPr>
          <a:lstStyle/>
          <a:p>
            <a:r>
              <a:rPr lang="en-US" altLang="zh-TW" sz="2800"/>
              <a:t>Nominal money supply</a:t>
            </a:r>
          </a:p>
          <a:p>
            <a:r>
              <a:rPr lang="en-US" altLang="zh-TW" sz="2800"/>
              <a:t>The price level</a:t>
            </a:r>
          </a:p>
          <a:p>
            <a:r>
              <a:rPr lang="en-US" altLang="zh-TW" sz="2800"/>
              <a:t>Wealth</a:t>
            </a:r>
          </a:p>
          <a:p>
            <a:r>
              <a:rPr lang="en-US" altLang="zh-TW" sz="2800"/>
              <a:t>Nominal interest rate on nonmoney assets</a:t>
            </a:r>
          </a:p>
          <a:p>
            <a:r>
              <a:rPr lang="en-US" altLang="zh-TW" sz="2800"/>
              <a:t>Expected inflation</a:t>
            </a:r>
          </a:p>
          <a:p>
            <a:r>
              <a:rPr lang="en-US" altLang="zh-TW" sz="2800"/>
              <a:t>Relative risk of nonmoney assets to money assets.</a:t>
            </a:r>
          </a:p>
          <a:p>
            <a:r>
              <a:rPr lang="en-US" altLang="zh-TW" sz="2800"/>
              <a:t>Relative liquidity of nonmoney assets to money assets.</a:t>
            </a:r>
          </a:p>
        </p:txBody>
      </p:sp>
      <p:sp>
        <p:nvSpPr>
          <p:cNvPr id="3" name="Slide Number Placeholder 5">
            <a:extLst>
              <a:ext uri="{FF2B5EF4-FFF2-40B4-BE49-F238E27FC236}">
                <a16:creationId xmlns:a16="http://schemas.microsoft.com/office/drawing/2014/main" id="{8DF71EB2-740F-DF18-BB4D-5CD854DF95FF}"/>
              </a:ext>
            </a:extLst>
          </p:cNvPr>
          <p:cNvSpPr>
            <a:spLocks noGrp="1"/>
          </p:cNvSpPr>
          <p:nvPr>
            <p:ph type="sldNum" sz="quarter" idx="12"/>
          </p:nvPr>
        </p:nvSpPr>
        <p:spPr/>
        <p:txBody>
          <a:bodyPr/>
          <a:lstStyle/>
          <a:p>
            <a:fld id="{192B0A5A-DD61-DD48-96E6-8D0333F4658D}" type="slidenum">
              <a:rPr lang="zh-TW" altLang="en-US"/>
              <a:pPr/>
              <a:t>15</a:t>
            </a:fld>
            <a:endParaRPr lang="en-US" altLang="zh-TW"/>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a:extLst>
              <a:ext uri="{FF2B5EF4-FFF2-40B4-BE49-F238E27FC236}">
                <a16:creationId xmlns:a16="http://schemas.microsoft.com/office/drawing/2014/main" id="{81A4C814-B922-8607-9F5A-BF517F6F39C0}"/>
              </a:ext>
            </a:extLst>
          </p:cNvPr>
          <p:cNvSpPr>
            <a:spLocks noGrp="1" noChangeArrowheads="1"/>
          </p:cNvSpPr>
          <p:nvPr>
            <p:ph type="title"/>
          </p:nvPr>
        </p:nvSpPr>
        <p:spPr/>
        <p:txBody>
          <a:bodyPr/>
          <a:lstStyle/>
          <a:p>
            <a:r>
              <a:rPr lang="en-US" altLang="zh-TW"/>
              <a:t>The IS-LM model</a:t>
            </a:r>
          </a:p>
        </p:txBody>
      </p:sp>
      <p:sp>
        <p:nvSpPr>
          <p:cNvPr id="139267" name="Rectangle 3">
            <a:extLst>
              <a:ext uri="{FF2B5EF4-FFF2-40B4-BE49-F238E27FC236}">
                <a16:creationId xmlns:a16="http://schemas.microsoft.com/office/drawing/2014/main" id="{2436C342-8C7C-E24C-5823-C3CC8E3F73A6}"/>
              </a:ext>
            </a:extLst>
          </p:cNvPr>
          <p:cNvSpPr>
            <a:spLocks noGrp="1" noChangeArrowheads="1"/>
          </p:cNvSpPr>
          <p:nvPr>
            <p:ph idx="1"/>
          </p:nvPr>
        </p:nvSpPr>
        <p:spPr/>
        <p:txBody>
          <a:bodyPr/>
          <a:lstStyle/>
          <a:p>
            <a:r>
              <a:rPr lang="en-US" altLang="zh-TW"/>
              <a:t>We can put the IS curve and the LM curve together to determine the aggregate demand for goods and services, given the price level.</a:t>
            </a:r>
          </a:p>
          <a:p>
            <a:r>
              <a:rPr lang="en-US" altLang="zh-TW"/>
              <a:t>For a fixed price level, the intersection of the IS and the LM curves determines the equilibrium real income of an economy in the short run. </a:t>
            </a:r>
          </a:p>
        </p:txBody>
      </p:sp>
      <p:sp>
        <p:nvSpPr>
          <p:cNvPr id="3" name="Slide Number Placeholder 5">
            <a:extLst>
              <a:ext uri="{FF2B5EF4-FFF2-40B4-BE49-F238E27FC236}">
                <a16:creationId xmlns:a16="http://schemas.microsoft.com/office/drawing/2014/main" id="{56042735-5983-3251-70EE-7CB1F5581CE2}"/>
              </a:ext>
            </a:extLst>
          </p:cNvPr>
          <p:cNvSpPr>
            <a:spLocks noGrp="1"/>
          </p:cNvSpPr>
          <p:nvPr>
            <p:ph type="sldNum" sz="quarter" idx="12"/>
          </p:nvPr>
        </p:nvSpPr>
        <p:spPr/>
        <p:txBody>
          <a:bodyPr/>
          <a:lstStyle/>
          <a:p>
            <a:fld id="{444B5B09-314B-D54C-8401-55207DAD469F}" type="slidenum">
              <a:rPr lang="zh-TW" altLang="en-US"/>
              <a:pPr/>
              <a:t>16</a:t>
            </a:fld>
            <a:endParaRPr lang="en-US" altLang="zh-TW"/>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35960DA6-F6C4-5265-7CBE-AE7A2A869611}"/>
              </a:ext>
            </a:extLst>
          </p:cNvPr>
          <p:cNvSpPr>
            <a:spLocks noGrp="1"/>
          </p:cNvSpPr>
          <p:nvPr>
            <p:ph type="sldNum" sz="quarter" idx="12"/>
          </p:nvPr>
        </p:nvSpPr>
        <p:spPr/>
        <p:txBody>
          <a:bodyPr/>
          <a:lstStyle/>
          <a:p>
            <a:fld id="{6D8FFD19-EA62-534C-A329-77BB4D41F752}" type="slidenum">
              <a:rPr lang="zh-TW" altLang="en-US"/>
              <a:pPr/>
              <a:t>17</a:t>
            </a:fld>
            <a:endParaRPr lang="en-US" altLang="zh-TW"/>
          </a:p>
        </p:txBody>
      </p:sp>
      <p:sp>
        <p:nvSpPr>
          <p:cNvPr id="140290" name="Line 2">
            <a:extLst>
              <a:ext uri="{FF2B5EF4-FFF2-40B4-BE49-F238E27FC236}">
                <a16:creationId xmlns:a16="http://schemas.microsoft.com/office/drawing/2014/main" id="{65CECA4E-7B31-485E-68E7-54051DC964DD}"/>
              </a:ext>
            </a:extLst>
          </p:cNvPr>
          <p:cNvSpPr>
            <a:spLocks noChangeShapeType="1"/>
          </p:cNvSpPr>
          <p:nvPr/>
        </p:nvSpPr>
        <p:spPr bwMode="auto">
          <a:xfrm>
            <a:off x="1905000" y="2514600"/>
            <a:ext cx="0" cy="30480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40291" name="Line 3">
            <a:extLst>
              <a:ext uri="{FF2B5EF4-FFF2-40B4-BE49-F238E27FC236}">
                <a16:creationId xmlns:a16="http://schemas.microsoft.com/office/drawing/2014/main" id="{C46351E5-3EC3-1925-F336-BFCCEE22BFD1}"/>
              </a:ext>
            </a:extLst>
          </p:cNvPr>
          <p:cNvSpPr>
            <a:spLocks noChangeShapeType="1"/>
          </p:cNvSpPr>
          <p:nvPr/>
        </p:nvSpPr>
        <p:spPr bwMode="auto">
          <a:xfrm>
            <a:off x="1905000" y="5562600"/>
            <a:ext cx="3733800"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40292" name="Line 4">
            <a:extLst>
              <a:ext uri="{FF2B5EF4-FFF2-40B4-BE49-F238E27FC236}">
                <a16:creationId xmlns:a16="http://schemas.microsoft.com/office/drawing/2014/main" id="{EBF444E4-39D2-1084-ADC6-8801DA037239}"/>
              </a:ext>
            </a:extLst>
          </p:cNvPr>
          <p:cNvSpPr>
            <a:spLocks noChangeShapeType="1"/>
          </p:cNvSpPr>
          <p:nvPr/>
        </p:nvSpPr>
        <p:spPr bwMode="auto">
          <a:xfrm>
            <a:off x="2514600" y="2819400"/>
            <a:ext cx="2819400" cy="25146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40293" name="Line 5">
            <a:extLst>
              <a:ext uri="{FF2B5EF4-FFF2-40B4-BE49-F238E27FC236}">
                <a16:creationId xmlns:a16="http://schemas.microsoft.com/office/drawing/2014/main" id="{C4ACAAEC-EBD6-1D5B-E4F4-FF72D54C3672}"/>
              </a:ext>
            </a:extLst>
          </p:cNvPr>
          <p:cNvSpPr>
            <a:spLocks noChangeShapeType="1"/>
          </p:cNvSpPr>
          <p:nvPr/>
        </p:nvSpPr>
        <p:spPr bwMode="auto">
          <a:xfrm flipV="1">
            <a:off x="2514600" y="2743200"/>
            <a:ext cx="2895600" cy="25146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40294" name="Text Box 6">
            <a:extLst>
              <a:ext uri="{FF2B5EF4-FFF2-40B4-BE49-F238E27FC236}">
                <a16:creationId xmlns:a16="http://schemas.microsoft.com/office/drawing/2014/main" id="{F3046C55-E66C-F094-40FA-69AB7F5A0CC1}"/>
              </a:ext>
            </a:extLst>
          </p:cNvPr>
          <p:cNvSpPr txBox="1">
            <a:spLocks noChangeArrowheads="1"/>
          </p:cNvSpPr>
          <p:nvPr/>
        </p:nvSpPr>
        <p:spPr bwMode="auto">
          <a:xfrm>
            <a:off x="2133600" y="2362200"/>
            <a:ext cx="144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TW"/>
              <a:t>IS curve</a:t>
            </a:r>
          </a:p>
        </p:txBody>
      </p:sp>
      <p:sp>
        <p:nvSpPr>
          <p:cNvPr id="140295" name="Text Box 7">
            <a:extLst>
              <a:ext uri="{FF2B5EF4-FFF2-40B4-BE49-F238E27FC236}">
                <a16:creationId xmlns:a16="http://schemas.microsoft.com/office/drawing/2014/main" id="{6E3CFD83-F067-3E4F-E920-4CBE7A864109}"/>
              </a:ext>
            </a:extLst>
          </p:cNvPr>
          <p:cNvSpPr txBox="1">
            <a:spLocks noChangeArrowheads="1"/>
          </p:cNvSpPr>
          <p:nvPr/>
        </p:nvSpPr>
        <p:spPr bwMode="auto">
          <a:xfrm>
            <a:off x="5029200" y="2209800"/>
            <a:ext cx="1600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TW"/>
              <a:t>LM curve</a:t>
            </a:r>
          </a:p>
        </p:txBody>
      </p:sp>
      <p:sp>
        <p:nvSpPr>
          <p:cNvPr id="140297" name="Line 9">
            <a:extLst>
              <a:ext uri="{FF2B5EF4-FFF2-40B4-BE49-F238E27FC236}">
                <a16:creationId xmlns:a16="http://schemas.microsoft.com/office/drawing/2014/main" id="{E74A7E4B-1343-57DB-4338-5A46CEE358A0}"/>
              </a:ext>
            </a:extLst>
          </p:cNvPr>
          <p:cNvSpPr>
            <a:spLocks noChangeShapeType="1"/>
          </p:cNvSpPr>
          <p:nvPr/>
        </p:nvSpPr>
        <p:spPr bwMode="auto">
          <a:xfrm flipH="1">
            <a:off x="1828800" y="4038600"/>
            <a:ext cx="2057400"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40298" name="Line 10">
            <a:extLst>
              <a:ext uri="{FF2B5EF4-FFF2-40B4-BE49-F238E27FC236}">
                <a16:creationId xmlns:a16="http://schemas.microsoft.com/office/drawing/2014/main" id="{EBF70055-12FC-8628-4EF6-1C1ADDC9FBF5}"/>
              </a:ext>
            </a:extLst>
          </p:cNvPr>
          <p:cNvSpPr>
            <a:spLocks noChangeShapeType="1"/>
          </p:cNvSpPr>
          <p:nvPr/>
        </p:nvSpPr>
        <p:spPr bwMode="auto">
          <a:xfrm>
            <a:off x="3886200" y="4038600"/>
            <a:ext cx="0" cy="15240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aphicFrame>
        <p:nvGraphicFramePr>
          <p:cNvPr id="140299" name="Object 11">
            <a:extLst>
              <a:ext uri="{FF2B5EF4-FFF2-40B4-BE49-F238E27FC236}">
                <a16:creationId xmlns:a16="http://schemas.microsoft.com/office/drawing/2014/main" id="{3B49BBF7-D98F-BFC6-91B5-A7FCEC5EA42C}"/>
              </a:ext>
            </a:extLst>
          </p:cNvPr>
          <p:cNvGraphicFramePr>
            <a:graphicFrameLocks noChangeAspect="1"/>
          </p:cNvGraphicFramePr>
          <p:nvPr/>
        </p:nvGraphicFramePr>
        <p:xfrm>
          <a:off x="5791200" y="5410200"/>
          <a:ext cx="457200" cy="457200"/>
        </p:xfrm>
        <a:graphic>
          <a:graphicData uri="http://schemas.openxmlformats.org/presentationml/2006/ole">
            <mc:AlternateContent xmlns:mc="http://schemas.openxmlformats.org/markup-compatibility/2006">
              <mc:Choice xmlns:v="urn:schemas-microsoft-com:vml" Requires="v">
                <p:oleObj name="Equation" r:id="rId2" imgW="3505200" imgH="3505200" progId="Equation.3">
                  <p:embed/>
                </p:oleObj>
              </mc:Choice>
              <mc:Fallback>
                <p:oleObj name="Equation" r:id="rId2" imgW="3505200" imgH="3505200" progId="Equation.3">
                  <p:embed/>
                  <p:pic>
                    <p:nvPicPr>
                      <p:cNvPr id="0" name="Object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5410200"/>
                        <a:ext cx="4572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0300" name="Object 12">
            <a:extLst>
              <a:ext uri="{FF2B5EF4-FFF2-40B4-BE49-F238E27FC236}">
                <a16:creationId xmlns:a16="http://schemas.microsoft.com/office/drawing/2014/main" id="{4803EB9A-F8C7-EBBF-537E-B58A4E4BE35E}"/>
              </a:ext>
            </a:extLst>
          </p:cNvPr>
          <p:cNvGraphicFramePr>
            <a:graphicFrameLocks noChangeAspect="1"/>
          </p:cNvGraphicFramePr>
          <p:nvPr/>
        </p:nvGraphicFramePr>
        <p:xfrm>
          <a:off x="1600200" y="2438400"/>
          <a:ext cx="342900" cy="381000"/>
        </p:xfrm>
        <a:graphic>
          <a:graphicData uri="http://schemas.openxmlformats.org/presentationml/2006/ole">
            <mc:AlternateContent xmlns:mc="http://schemas.openxmlformats.org/markup-compatibility/2006">
              <mc:Choice xmlns:v="urn:schemas-microsoft-com:vml" Requires="v">
                <p:oleObj name="Equation" r:id="rId4" imgW="2628900" imgH="2921000" progId="Equation.3">
                  <p:embed/>
                </p:oleObj>
              </mc:Choice>
              <mc:Fallback>
                <p:oleObj name="Equation" r:id="rId4" imgW="2628900" imgH="2921000" progId="Equation.3">
                  <p:embed/>
                  <p:pic>
                    <p:nvPicPr>
                      <p:cNvPr id="0"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2438400"/>
                        <a:ext cx="34290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0301" name="Object 13">
            <a:extLst>
              <a:ext uri="{FF2B5EF4-FFF2-40B4-BE49-F238E27FC236}">
                <a16:creationId xmlns:a16="http://schemas.microsoft.com/office/drawing/2014/main" id="{F9F63E19-61AF-A5DB-91C5-9267F40FF4BC}"/>
              </a:ext>
            </a:extLst>
          </p:cNvPr>
          <p:cNvGraphicFramePr>
            <a:graphicFrameLocks noChangeAspect="1"/>
          </p:cNvGraphicFramePr>
          <p:nvPr/>
        </p:nvGraphicFramePr>
        <p:xfrm>
          <a:off x="3448050" y="5619750"/>
          <a:ext cx="609600" cy="571500"/>
        </p:xfrm>
        <a:graphic>
          <a:graphicData uri="http://schemas.openxmlformats.org/presentationml/2006/ole">
            <mc:AlternateContent xmlns:mc="http://schemas.openxmlformats.org/markup-compatibility/2006">
              <mc:Choice xmlns:v="urn:schemas-microsoft-com:vml" Requires="v">
                <p:oleObj name="Equation" r:id="rId6" imgW="4686300" imgH="4394200" progId="Equation.3">
                  <p:embed/>
                </p:oleObj>
              </mc:Choice>
              <mc:Fallback>
                <p:oleObj name="Equation" r:id="rId6" imgW="4686300" imgH="4394200" progId="Equation.3">
                  <p:embed/>
                  <p:pic>
                    <p:nvPicPr>
                      <p:cNvPr id="0" name="Object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48050" y="5619750"/>
                        <a:ext cx="609600"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{F83A6005-AA66-D540-AC10-2B276B850D3C}tf10001062</Template>
  <TotalTime>402</TotalTime>
  <Words>627</Words>
  <Application>Microsoft Macintosh PowerPoint</Application>
  <PresentationFormat>On-screen Show (4:3)</PresentationFormat>
  <Paragraphs>69</Paragraphs>
  <Slides>17</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4" baseType="lpstr">
      <vt:lpstr>Arial</vt:lpstr>
      <vt:lpstr>新細明體</vt:lpstr>
      <vt:lpstr>Times New Roman</vt:lpstr>
      <vt:lpstr>Tahoma</vt:lpstr>
      <vt:lpstr>Wingdings</vt:lpstr>
      <vt:lpstr>Ion</vt:lpstr>
      <vt:lpstr>Microsoft 方程式編輯器 3.0</vt:lpstr>
      <vt:lpstr>THE IS-LM MODEL PRINCIPLES OF MACRO ECONOMICS 2 ECONA 202 </vt:lpstr>
      <vt:lpstr>The origin of the IS-LM model</vt:lpstr>
      <vt:lpstr>The meaning of the IS-LM model</vt:lpstr>
      <vt:lpstr>The IS-LM model</vt:lpstr>
      <vt:lpstr>The IS curve</vt:lpstr>
      <vt:lpstr>The IS curve</vt:lpstr>
      <vt:lpstr>PowerPoint Presentation</vt:lpstr>
      <vt:lpstr>The slope of the IS curve</vt:lpstr>
      <vt:lpstr>Factors that shift the IS curve</vt:lpstr>
      <vt:lpstr>Factors that shift the IS curve</vt:lpstr>
      <vt:lpstr>The LM curve </vt:lpstr>
      <vt:lpstr>PowerPoint Presentation</vt:lpstr>
      <vt:lpstr>The slope of the LM curve</vt:lpstr>
      <vt:lpstr>Factors that shift the LM curve</vt:lpstr>
      <vt:lpstr>Factors that shift the LM curve</vt:lpstr>
      <vt:lpstr>The IS-LM model</vt:lpstr>
      <vt:lpstr>PowerPoint Presentation</vt:lpstr>
    </vt:vector>
  </TitlesOfParts>
  <Company>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Ten</dc:title>
  <dc:creator>GUEST</dc:creator>
  <cp:lastModifiedBy>Microsoft Office User</cp:lastModifiedBy>
  <cp:revision>30</cp:revision>
  <cp:lastPrinted>1601-01-01T00:00:00Z</cp:lastPrinted>
  <dcterms:created xsi:type="dcterms:W3CDTF">2003-03-16T03:03:57Z</dcterms:created>
  <dcterms:modified xsi:type="dcterms:W3CDTF">2022-07-17T16:01:37Z</dcterms:modified>
</cp:coreProperties>
</file>